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3" r:id="rId3"/>
    <p:sldId id="288" r:id="rId4"/>
    <p:sldId id="277" r:id="rId5"/>
    <p:sldId id="286" r:id="rId6"/>
    <p:sldId id="287" r:id="rId7"/>
    <p:sldId id="283" r:id="rId8"/>
    <p:sldId id="280" r:id="rId9"/>
    <p:sldId id="281" r:id="rId10"/>
    <p:sldId id="282" r:id="rId11"/>
    <p:sldId id="289" r:id="rId12"/>
    <p:sldId id="284" r:id="rId13"/>
    <p:sldId id="285" r:id="rId14"/>
    <p:sldId id="264" r:id="rId15"/>
    <p:sldId id="268" r:id="rId16"/>
    <p:sldId id="269" r:id="rId17"/>
    <p:sldId id="266" r:id="rId18"/>
    <p:sldId id="270" r:id="rId19"/>
    <p:sldId id="267" r:id="rId20"/>
    <p:sldId id="271" r:id="rId21"/>
    <p:sldId id="290" r:id="rId22"/>
    <p:sldId id="262"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6666"/>
    <a:srgbClr val="003300"/>
    <a:srgbClr val="00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2883" autoAdjust="0"/>
  </p:normalViewPr>
  <p:slideViewPr>
    <p:cSldViewPr>
      <p:cViewPr varScale="1">
        <p:scale>
          <a:sx n="63" d="100"/>
          <a:sy n="63" d="100"/>
        </p:scale>
        <p:origin x="-6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88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Office%20Word%20&#20013;&#30340;&#22270;&#34920;"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icrosoft%20Office%20Word%20&#20013;&#30340;&#22270;&#34920;"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icrosoft%20Office%20Word%20&#20013;&#30340;&#22270;&#34920;"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icrosoft%20Office%20Word%20&#20013;&#30340;&#22270;&#34920;"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26"/>
  <c:chart>
    <c:plotArea>
      <c:layout/>
      <c:barChart>
        <c:barDir val="col"/>
        <c:grouping val="clustered"/>
        <c:ser>
          <c:idx val="0"/>
          <c:order val="0"/>
          <c:tx>
            <c:v>2005</c:v>
          </c:tx>
          <c:dLbls>
            <c:showVal val="1"/>
          </c:dLbls>
          <c:cat>
            <c:strRef>
              <c:f>'[Microsoft Office Word 中的图表]Sheet1'!$A$2:$A$5</c:f>
              <c:strCache>
                <c:ptCount val="4"/>
                <c:pt idx="0">
                  <c:v>Governmental </c:v>
                </c:pt>
                <c:pt idx="1">
                  <c:v>Business</c:v>
                </c:pt>
                <c:pt idx="2">
                  <c:v>Abroad</c:v>
                </c:pt>
                <c:pt idx="3">
                  <c:v>others</c:v>
                </c:pt>
              </c:strCache>
            </c:strRef>
          </c:cat>
          <c:val>
            <c:numRef>
              <c:f>'[Microsoft Office Word 中的图表]Sheet1'!$B$2:$B$5</c:f>
              <c:numCache>
                <c:formatCode>General</c:formatCode>
                <c:ptCount val="4"/>
                <c:pt idx="0">
                  <c:v>26.34</c:v>
                </c:pt>
                <c:pt idx="1">
                  <c:v>67.040000000000006</c:v>
                </c:pt>
                <c:pt idx="2">
                  <c:v>0.93</c:v>
                </c:pt>
                <c:pt idx="3">
                  <c:v>5.6899999999999995</c:v>
                </c:pt>
              </c:numCache>
            </c:numRef>
          </c:val>
        </c:ser>
        <c:ser>
          <c:idx val="1"/>
          <c:order val="1"/>
          <c:tx>
            <c:v>2010</c:v>
          </c:tx>
          <c:dLbls>
            <c:showVal val="1"/>
          </c:dLbls>
          <c:cat>
            <c:strRef>
              <c:f>'[Microsoft Office Word 中的图表]Sheet1'!$A$2:$A$5</c:f>
              <c:strCache>
                <c:ptCount val="4"/>
                <c:pt idx="0">
                  <c:v>Governmental </c:v>
                </c:pt>
                <c:pt idx="1">
                  <c:v>Business</c:v>
                </c:pt>
                <c:pt idx="2">
                  <c:v>Abroad</c:v>
                </c:pt>
                <c:pt idx="3">
                  <c:v>others</c:v>
                </c:pt>
              </c:strCache>
            </c:strRef>
          </c:cat>
          <c:val>
            <c:numRef>
              <c:f>'[Microsoft Office Word 中的图表]Sheet1'!$C$2:$C$5</c:f>
              <c:numCache>
                <c:formatCode>General</c:formatCode>
                <c:ptCount val="4"/>
                <c:pt idx="0">
                  <c:v>24.02</c:v>
                </c:pt>
                <c:pt idx="1">
                  <c:v>71.69</c:v>
                </c:pt>
                <c:pt idx="2">
                  <c:v>1.3</c:v>
                </c:pt>
                <c:pt idx="3">
                  <c:v>2.9899999999999998</c:v>
                </c:pt>
              </c:numCache>
            </c:numRef>
          </c:val>
        </c:ser>
        <c:ser>
          <c:idx val="2"/>
          <c:order val="2"/>
          <c:tx>
            <c:v>2011</c:v>
          </c:tx>
          <c:dLbls>
            <c:showVal val="1"/>
          </c:dLbls>
          <c:cat>
            <c:strRef>
              <c:f>'[Microsoft Office Word 中的图表]Sheet1'!$A$2:$A$5</c:f>
              <c:strCache>
                <c:ptCount val="4"/>
                <c:pt idx="0">
                  <c:v>Governmental </c:v>
                </c:pt>
                <c:pt idx="1">
                  <c:v>Business</c:v>
                </c:pt>
                <c:pt idx="2">
                  <c:v>Abroad</c:v>
                </c:pt>
                <c:pt idx="3">
                  <c:v>others</c:v>
                </c:pt>
              </c:strCache>
            </c:strRef>
          </c:cat>
          <c:val>
            <c:numRef>
              <c:f>'[Microsoft Office Word 中的图表]Sheet1'!$D$2:$D$5</c:f>
              <c:numCache>
                <c:formatCode>General</c:formatCode>
                <c:ptCount val="4"/>
                <c:pt idx="0">
                  <c:v>21.68</c:v>
                </c:pt>
                <c:pt idx="1">
                  <c:v>73.910000000000025</c:v>
                </c:pt>
                <c:pt idx="2">
                  <c:v>1.34</c:v>
                </c:pt>
                <c:pt idx="3">
                  <c:v>3.08</c:v>
                </c:pt>
              </c:numCache>
            </c:numRef>
          </c:val>
        </c:ser>
        <c:axId val="84905984"/>
        <c:axId val="84907520"/>
      </c:barChart>
      <c:catAx>
        <c:axId val="84905984"/>
        <c:scaling>
          <c:orientation val="minMax"/>
        </c:scaling>
        <c:axPos val="b"/>
        <c:tickLblPos val="nextTo"/>
        <c:txPr>
          <a:bodyPr/>
          <a:lstStyle/>
          <a:p>
            <a:pPr>
              <a:defRPr sz="1400"/>
            </a:pPr>
            <a:endParaRPr lang="zh-CN"/>
          </a:p>
        </c:txPr>
        <c:crossAx val="84907520"/>
        <c:crosses val="autoZero"/>
        <c:auto val="1"/>
        <c:lblAlgn val="ctr"/>
        <c:lblOffset val="100"/>
      </c:catAx>
      <c:valAx>
        <c:axId val="84907520"/>
        <c:scaling>
          <c:orientation val="minMax"/>
        </c:scaling>
        <c:axPos val="l"/>
        <c:majorGridlines/>
        <c:numFmt formatCode="General" sourceLinked="1"/>
        <c:tickLblPos val="nextTo"/>
        <c:txPr>
          <a:bodyPr/>
          <a:lstStyle/>
          <a:p>
            <a:pPr>
              <a:defRPr sz="1400"/>
            </a:pPr>
            <a:endParaRPr lang="zh-CN"/>
          </a:p>
        </c:txPr>
        <c:crossAx val="84905984"/>
        <c:crosses val="autoZero"/>
        <c:crossBetween val="between"/>
      </c:valAx>
    </c:plotArea>
    <c:legend>
      <c:legendPos val="r"/>
      <c:layout/>
      <c:txPr>
        <a:bodyPr/>
        <a:lstStyle/>
        <a:p>
          <a:pPr>
            <a:defRPr sz="1200"/>
          </a:pPr>
          <a:endParaRPr lang="zh-CN"/>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sz="2000">
                <a:solidFill>
                  <a:srgbClr val="006666"/>
                </a:solidFill>
              </a:defRPr>
            </a:pPr>
            <a:r>
              <a:rPr lang="en-US" altLang="en-US" sz="2000" dirty="0" smtClean="0">
                <a:solidFill>
                  <a:srgbClr val="006666"/>
                </a:solidFill>
              </a:rPr>
              <a:t>Fig.2  </a:t>
            </a:r>
            <a:r>
              <a:rPr lang="en-US" altLang="en-US" sz="2000" dirty="0">
                <a:solidFill>
                  <a:srgbClr val="006666"/>
                </a:solidFill>
              </a:rPr>
              <a:t>Annual Growth</a:t>
            </a:r>
            <a:r>
              <a:rPr lang="en-US" altLang="en-US" sz="2000" baseline="0" dirty="0">
                <a:solidFill>
                  <a:srgbClr val="006666"/>
                </a:solidFill>
              </a:rPr>
              <a:t> of </a:t>
            </a:r>
            <a:r>
              <a:rPr lang="en-US" altLang="en-US" sz="2000" dirty="0">
                <a:solidFill>
                  <a:srgbClr val="006666"/>
                </a:solidFill>
              </a:rPr>
              <a:t>Chinese R&amp;D Expenditure </a:t>
            </a:r>
          </a:p>
        </c:rich>
      </c:tx>
      <c:layout/>
    </c:title>
    <c:plotArea>
      <c:layout/>
      <c:lineChart>
        <c:grouping val="standard"/>
        <c:ser>
          <c:idx val="1"/>
          <c:order val="0"/>
          <c:dLbls>
            <c:txPr>
              <a:bodyPr/>
              <a:lstStyle/>
              <a:p>
                <a:pPr>
                  <a:defRPr sz="1200"/>
                </a:pPr>
                <a:endParaRPr lang="zh-CN"/>
              </a:p>
            </c:txPr>
            <c:dLblPos val="r"/>
            <c:showVal val="1"/>
          </c:dLbls>
          <c:cat>
            <c:numRef>
              <c:f>'[Microsoft Office Word 中的图表]Sheet1'!$A$1:$L$1</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'[Microsoft Office Word 中的图表]Sheet1'!$A$2:$L$2</c:f>
              <c:numCache>
                <c:formatCode>General</c:formatCode>
                <c:ptCount val="12"/>
                <c:pt idx="0">
                  <c:v>89.57</c:v>
                </c:pt>
                <c:pt idx="1">
                  <c:v>104.25</c:v>
                </c:pt>
                <c:pt idx="2">
                  <c:v>128.76</c:v>
                </c:pt>
                <c:pt idx="3">
                  <c:v>153.96</c:v>
                </c:pt>
                <c:pt idx="4">
                  <c:v>196.63</c:v>
                </c:pt>
                <c:pt idx="5">
                  <c:v>244.99</c:v>
                </c:pt>
                <c:pt idx="6">
                  <c:v>300.31</c:v>
                </c:pt>
                <c:pt idx="7">
                  <c:v>371.02</c:v>
                </c:pt>
                <c:pt idx="8">
                  <c:v>461.6</c:v>
                </c:pt>
                <c:pt idx="9">
                  <c:v>580.21</c:v>
                </c:pt>
                <c:pt idx="10">
                  <c:v>706.26</c:v>
                </c:pt>
                <c:pt idx="11">
                  <c:v>868.7</c:v>
                </c:pt>
              </c:numCache>
            </c:numRef>
          </c:val>
        </c:ser>
        <c:marker val="1"/>
        <c:axId val="84951040"/>
        <c:axId val="84952576"/>
      </c:lineChart>
      <c:catAx>
        <c:axId val="84951040"/>
        <c:scaling>
          <c:orientation val="minMax"/>
        </c:scaling>
        <c:axPos val="b"/>
        <c:numFmt formatCode="General" sourceLinked="1"/>
        <c:tickLblPos val="nextTo"/>
        <c:txPr>
          <a:bodyPr rot="-2700000" vert="horz"/>
          <a:lstStyle/>
          <a:p>
            <a:pPr>
              <a:defRPr sz="1400"/>
            </a:pPr>
            <a:endParaRPr lang="zh-CN"/>
          </a:p>
        </c:txPr>
        <c:crossAx val="84952576"/>
        <c:crosses val="autoZero"/>
        <c:auto val="1"/>
        <c:lblAlgn val="ctr"/>
        <c:lblOffset val="100"/>
      </c:catAx>
      <c:valAx>
        <c:axId val="84952576"/>
        <c:scaling>
          <c:orientation val="minMax"/>
        </c:scaling>
        <c:axPos val="l"/>
        <c:majorGridlines/>
        <c:title>
          <c:tx>
            <c:rich>
              <a:bodyPr rot="-5400000" vert="horz"/>
              <a:lstStyle/>
              <a:p>
                <a:pPr>
                  <a:defRPr sz="1400"/>
                </a:pPr>
                <a:r>
                  <a:rPr lang="en-US" altLang="en-US" sz="1400"/>
                  <a:t>Billion Yuan</a:t>
                </a:r>
              </a:p>
            </c:rich>
          </c:tx>
          <c:layout/>
        </c:title>
        <c:numFmt formatCode="General" sourceLinked="1"/>
        <c:tickLblPos val="nextTo"/>
        <c:txPr>
          <a:bodyPr/>
          <a:lstStyle/>
          <a:p>
            <a:pPr>
              <a:defRPr sz="1400"/>
            </a:pPr>
            <a:endParaRPr lang="zh-CN"/>
          </a:p>
        </c:txPr>
        <c:crossAx val="8495104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'[Microsoft Office Word 中的图表]Sheet1'!$A$2</c:f>
              <c:strCache>
                <c:ptCount val="1"/>
                <c:pt idx="0">
                  <c:v>CHN</c:v>
                </c:pt>
              </c:strCache>
            </c:strRef>
          </c:tx>
          <c:cat>
            <c:strRef>
              <c:f>'[Microsoft Office Word 中的图表]Sheet1'!$B$1:$E$1</c:f>
              <c:strCache>
                <c:ptCount val="4"/>
                <c:pt idx="0">
                  <c:v>2008</c:v>
                </c:pt>
                <c:pt idx="1">
                  <c:v>2009</c:v>
                </c:pt>
                <c:pt idx="2">
                  <c:v>2010</c:v>
                </c:pt>
                <c:pt idx="3">
                  <c:v>2011</c:v>
                </c:pt>
              </c:strCache>
            </c:strRef>
          </c:cat>
          <c:val>
            <c:numRef>
              <c:f>'[Microsoft Office Word 中的图表]Sheet1'!$B$2:$E$2</c:f>
              <c:numCache>
                <c:formatCode>General</c:formatCode>
                <c:ptCount val="4"/>
                <c:pt idx="0">
                  <c:v>66430</c:v>
                </c:pt>
                <c:pt idx="1">
                  <c:v>84933</c:v>
                </c:pt>
                <c:pt idx="2">
                  <c:v>104318</c:v>
                </c:pt>
                <c:pt idx="3">
                  <c:v>134443</c:v>
                </c:pt>
              </c:numCache>
            </c:numRef>
          </c:val>
        </c:ser>
        <c:ser>
          <c:idx val="1"/>
          <c:order val="1"/>
          <c:tx>
            <c:strRef>
              <c:f>'[Microsoft Office Word 中的图表]Sheet1'!$A$3</c:f>
              <c:strCache>
                <c:ptCount val="1"/>
                <c:pt idx="0">
                  <c:v>USA</c:v>
                </c:pt>
              </c:strCache>
            </c:strRef>
          </c:tx>
          <c:cat>
            <c:strRef>
              <c:f>'[Microsoft Office Word 中的图表]Sheet1'!$B$1:$E$1</c:f>
              <c:strCache>
                <c:ptCount val="4"/>
                <c:pt idx="0">
                  <c:v>2008</c:v>
                </c:pt>
                <c:pt idx="1">
                  <c:v>2009</c:v>
                </c:pt>
                <c:pt idx="2">
                  <c:v>2010</c:v>
                </c:pt>
                <c:pt idx="3">
                  <c:v>2011</c:v>
                </c:pt>
              </c:strCache>
            </c:strRef>
          </c:cat>
          <c:val>
            <c:numRef>
              <c:f>'[Microsoft Office Word 中的图表]Sheet1'!$B$3:$E$3</c:f>
              <c:numCache>
                <c:formatCode>General</c:formatCode>
                <c:ptCount val="4"/>
                <c:pt idx="0">
                  <c:v>406258</c:v>
                </c:pt>
                <c:pt idx="1">
                  <c:v>405072</c:v>
                </c:pt>
                <c:pt idx="2">
                  <c:v>408657</c:v>
                </c:pt>
                <c:pt idx="3">
                  <c:v>415193</c:v>
                </c:pt>
              </c:numCache>
            </c:numRef>
          </c:val>
        </c:ser>
        <c:ser>
          <c:idx val="2"/>
          <c:order val="2"/>
          <c:tx>
            <c:strRef>
              <c:f>'[Microsoft Office Word 中的图表]Sheet1'!$A$4</c:f>
              <c:strCache>
                <c:ptCount val="1"/>
                <c:pt idx="0">
                  <c:v>JPN</c:v>
                </c:pt>
              </c:strCache>
            </c:strRef>
          </c:tx>
          <c:cat>
            <c:strRef>
              <c:f>'[Microsoft Office Word 中的图表]Sheet1'!$B$1:$E$1</c:f>
              <c:strCache>
                <c:ptCount val="4"/>
                <c:pt idx="0">
                  <c:v>2008</c:v>
                </c:pt>
                <c:pt idx="1">
                  <c:v>2009</c:v>
                </c:pt>
                <c:pt idx="2">
                  <c:v>2010</c:v>
                </c:pt>
                <c:pt idx="3">
                  <c:v>2011</c:v>
                </c:pt>
              </c:strCache>
            </c:strRef>
          </c:cat>
          <c:val>
            <c:numRef>
              <c:f>'[Microsoft Office Word 中的图表]Sheet1'!$B$4:$D$4</c:f>
              <c:numCache>
                <c:formatCode>General</c:formatCode>
                <c:ptCount val="3"/>
                <c:pt idx="0">
                  <c:v>168125</c:v>
                </c:pt>
                <c:pt idx="1">
                  <c:v>169047</c:v>
                </c:pt>
                <c:pt idx="2">
                  <c:v>178816</c:v>
                </c:pt>
              </c:numCache>
            </c:numRef>
          </c:val>
        </c:ser>
        <c:ser>
          <c:idx val="3"/>
          <c:order val="3"/>
          <c:tx>
            <c:strRef>
              <c:f>'[Microsoft Office Word 中的图表]Sheet1'!$A$5</c:f>
              <c:strCache>
                <c:ptCount val="1"/>
                <c:pt idx="0">
                  <c:v>FRA</c:v>
                </c:pt>
              </c:strCache>
            </c:strRef>
          </c:tx>
          <c:cat>
            <c:strRef>
              <c:f>'[Microsoft Office Word 中的图表]Sheet1'!$B$1:$E$1</c:f>
              <c:strCache>
                <c:ptCount val="4"/>
                <c:pt idx="0">
                  <c:v>2008</c:v>
                </c:pt>
                <c:pt idx="1">
                  <c:v>2009</c:v>
                </c:pt>
                <c:pt idx="2">
                  <c:v>2010</c:v>
                </c:pt>
                <c:pt idx="3">
                  <c:v>2011</c:v>
                </c:pt>
              </c:strCache>
            </c:strRef>
          </c:cat>
          <c:val>
            <c:numRef>
              <c:f>'[Microsoft Office Word 中的图表]Sheet1'!$B$5:$E$5</c:f>
              <c:numCache>
                <c:formatCode>General</c:formatCode>
                <c:ptCount val="4"/>
                <c:pt idx="0">
                  <c:v>60155</c:v>
                </c:pt>
                <c:pt idx="1">
                  <c:v>59506</c:v>
                </c:pt>
                <c:pt idx="2">
                  <c:v>57462</c:v>
                </c:pt>
                <c:pt idx="3">
                  <c:v>62447</c:v>
                </c:pt>
              </c:numCache>
            </c:numRef>
          </c:val>
        </c:ser>
        <c:ser>
          <c:idx val="4"/>
          <c:order val="4"/>
          <c:tx>
            <c:strRef>
              <c:f>'[Microsoft Office Word 中的图表]Sheet1'!$A$6</c:f>
              <c:strCache>
                <c:ptCount val="1"/>
                <c:pt idx="0">
                  <c:v>GER</c:v>
                </c:pt>
              </c:strCache>
            </c:strRef>
          </c:tx>
          <c:cat>
            <c:strRef>
              <c:f>'[Microsoft Office Word 中的图表]Sheet1'!$B$1:$E$1</c:f>
              <c:strCache>
                <c:ptCount val="4"/>
                <c:pt idx="0">
                  <c:v>2008</c:v>
                </c:pt>
                <c:pt idx="1">
                  <c:v>2009</c:v>
                </c:pt>
                <c:pt idx="2">
                  <c:v>2010</c:v>
                </c:pt>
                <c:pt idx="3">
                  <c:v>2011</c:v>
                </c:pt>
              </c:strCache>
            </c:strRef>
          </c:cat>
          <c:val>
            <c:numRef>
              <c:f>'[Microsoft Office Word 中的图表]Sheet1'!$B$6:$E$6</c:f>
              <c:numCache>
                <c:formatCode>General</c:formatCode>
                <c:ptCount val="4"/>
                <c:pt idx="0">
                  <c:v>97457</c:v>
                </c:pt>
                <c:pt idx="1">
                  <c:v>93097</c:v>
                </c:pt>
                <c:pt idx="2">
                  <c:v>92641</c:v>
                </c:pt>
                <c:pt idx="3">
                  <c:v>102442</c:v>
                </c:pt>
              </c:numCache>
            </c:numRef>
          </c:val>
        </c:ser>
        <c:ser>
          <c:idx val="5"/>
          <c:order val="5"/>
          <c:tx>
            <c:strRef>
              <c:f>'[Microsoft Office Word 中的图表]Sheet1'!$A$7</c:f>
              <c:strCache>
                <c:ptCount val="1"/>
                <c:pt idx="0">
                  <c:v>GBR</c:v>
                </c:pt>
              </c:strCache>
            </c:strRef>
          </c:tx>
          <c:cat>
            <c:strRef>
              <c:f>'[Microsoft Office Word 中的图表]Sheet1'!$B$1:$E$1</c:f>
              <c:strCache>
                <c:ptCount val="4"/>
                <c:pt idx="0">
                  <c:v>2008</c:v>
                </c:pt>
                <c:pt idx="1">
                  <c:v>2009</c:v>
                </c:pt>
                <c:pt idx="2">
                  <c:v>2010</c:v>
                </c:pt>
                <c:pt idx="3">
                  <c:v>2011</c:v>
                </c:pt>
              </c:strCache>
            </c:strRef>
          </c:cat>
          <c:val>
            <c:numRef>
              <c:f>'[Microsoft Office Word 中的图表]Sheet1'!$B$7:$E$7</c:f>
              <c:numCache>
                <c:formatCode>General</c:formatCode>
                <c:ptCount val="4"/>
                <c:pt idx="0">
                  <c:v>47138</c:v>
                </c:pt>
                <c:pt idx="1">
                  <c:v>40291</c:v>
                </c:pt>
                <c:pt idx="2">
                  <c:v>40734</c:v>
                </c:pt>
                <c:pt idx="3">
                  <c:v>43097</c:v>
                </c:pt>
              </c:numCache>
            </c:numRef>
          </c:val>
        </c:ser>
        <c:ser>
          <c:idx val="6"/>
          <c:order val="6"/>
          <c:tx>
            <c:strRef>
              <c:f>'[Microsoft Office Word 中的图表]Sheet1'!$A$4:$D$4</c:f>
              <c:strCache>
                <c:ptCount val="1"/>
                <c:pt idx="0">
                  <c:v>JPN 168125 169047 178816</c:v>
                </c:pt>
              </c:strCache>
            </c:strRef>
          </c:tx>
          <c:val>
            <c:numLit>
              <c:formatCode>General</c:formatCode>
              <c:ptCount val="1"/>
              <c:pt idx="0">
                <c:v>1</c:v>
              </c:pt>
            </c:numLit>
          </c:val>
        </c:ser>
        <c:marker val="1"/>
        <c:axId val="85430272"/>
        <c:axId val="85431808"/>
      </c:lineChart>
      <c:catAx>
        <c:axId val="85430272"/>
        <c:scaling>
          <c:orientation val="minMax"/>
        </c:scaling>
        <c:axPos val="b"/>
        <c:numFmt formatCode="General" sourceLinked="1"/>
        <c:tickLblPos val="nextTo"/>
        <c:txPr>
          <a:bodyPr/>
          <a:lstStyle/>
          <a:p>
            <a:pPr>
              <a:defRPr sz="1400"/>
            </a:pPr>
            <a:endParaRPr lang="zh-CN"/>
          </a:p>
        </c:txPr>
        <c:crossAx val="85431808"/>
        <c:crosses val="autoZero"/>
        <c:auto val="1"/>
        <c:lblAlgn val="ctr"/>
        <c:lblOffset val="100"/>
      </c:catAx>
      <c:valAx>
        <c:axId val="85431808"/>
        <c:scaling>
          <c:orientation val="minMax"/>
        </c:scaling>
        <c:axPos val="l"/>
        <c:majorGridlines/>
        <c:numFmt formatCode="General" sourceLinked="1"/>
        <c:tickLblPos val="nextTo"/>
        <c:txPr>
          <a:bodyPr/>
          <a:lstStyle/>
          <a:p>
            <a:pPr>
              <a:defRPr sz="1400"/>
            </a:pPr>
            <a:endParaRPr lang="zh-CN"/>
          </a:p>
        </c:txPr>
        <c:crossAx val="85430272"/>
        <c:crosses val="autoZero"/>
        <c:crossBetween val="between"/>
      </c:valAx>
    </c:plotArea>
    <c:legend>
      <c:legendPos val="r"/>
      <c:layout>
        <c:manualLayout>
          <c:xMode val="edge"/>
          <c:yMode val="edge"/>
          <c:x val="0.79574541962175016"/>
          <c:y val="0.29702373737373738"/>
          <c:w val="0.19299571513002384"/>
          <c:h val="0.50216439393939349"/>
        </c:manualLayout>
      </c:layout>
      <c:txPr>
        <a:bodyPr/>
        <a:lstStyle/>
        <a:p>
          <a:pPr>
            <a:defRPr sz="1200"/>
          </a:pPr>
          <a:endParaRPr lang="zh-CN"/>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style val="26"/>
  <c:chart>
    <c:title>
      <c:tx>
        <c:rich>
          <a:bodyPr/>
          <a:lstStyle/>
          <a:p>
            <a:pPr>
              <a:defRPr sz="1200"/>
            </a:pPr>
            <a:r>
              <a:rPr lang="en-US" sz="1200"/>
              <a:t>(%)</a:t>
            </a:r>
          </a:p>
        </c:rich>
      </c:tx>
      <c:layout>
        <c:manualLayout>
          <c:xMode val="edge"/>
          <c:yMode val="edge"/>
          <c:x val="0.91149989044425872"/>
          <c:y val="0.58175115045696657"/>
        </c:manualLayout>
      </c:layout>
    </c:title>
    <c:plotArea>
      <c:layout/>
      <c:barChart>
        <c:barDir val="col"/>
        <c:grouping val="clustered"/>
        <c:ser>
          <c:idx val="0"/>
          <c:order val="0"/>
          <c:tx>
            <c:strRef>
              <c:f>'[Microsoft Office Word 中的图表]Sheet1'!$A$2</c:f>
              <c:strCache>
                <c:ptCount val="1"/>
                <c:pt idx="0">
                  <c:v>R&amp;D / GDP </c:v>
                </c:pt>
              </c:strCache>
            </c:strRef>
          </c:tx>
          <c:dLbls>
            <c:showVal val="1"/>
          </c:dLbls>
          <c:cat>
            <c:strRef>
              <c:f>'[Microsoft Office Word 中的图表]Sheet1'!$B$1:$L$1</c:f>
              <c:strCache>
                <c:ptCount val="11"/>
                <c:pt idx="0">
                  <c:v>11CHN</c:v>
                </c:pt>
                <c:pt idx="1">
                  <c:v>09USA</c:v>
                </c:pt>
                <c:pt idx="2">
                  <c:v>09JPN</c:v>
                </c:pt>
                <c:pt idx="3">
                  <c:v>10GER</c:v>
                </c:pt>
                <c:pt idx="4">
                  <c:v>10GBR</c:v>
                </c:pt>
                <c:pt idx="5">
                  <c:v>10FRA</c:v>
                </c:pt>
                <c:pt idx="6">
                  <c:v>10CAN</c:v>
                </c:pt>
                <c:pt idx="7">
                  <c:v>10ITA</c:v>
                </c:pt>
                <c:pt idx="8">
                  <c:v>10RUS</c:v>
                </c:pt>
                <c:pt idx="9">
                  <c:v>10KOR</c:v>
                </c:pt>
                <c:pt idx="10">
                  <c:v>07IND</c:v>
                </c:pt>
              </c:strCache>
            </c:strRef>
          </c:cat>
          <c:val>
            <c:numRef>
              <c:f>'[Microsoft Office Word 中的图表]Sheet1'!$B$2:$L$2</c:f>
              <c:numCache>
                <c:formatCode>General</c:formatCode>
                <c:ptCount val="11"/>
                <c:pt idx="0">
                  <c:v>1.84</c:v>
                </c:pt>
                <c:pt idx="1">
                  <c:v>2.9</c:v>
                </c:pt>
                <c:pt idx="2">
                  <c:v>3.36</c:v>
                </c:pt>
                <c:pt idx="3">
                  <c:v>2.82</c:v>
                </c:pt>
                <c:pt idx="4">
                  <c:v>1.77</c:v>
                </c:pt>
                <c:pt idx="5">
                  <c:v>2.2599999999999998</c:v>
                </c:pt>
                <c:pt idx="6">
                  <c:v>1.8</c:v>
                </c:pt>
                <c:pt idx="7">
                  <c:v>1.26</c:v>
                </c:pt>
                <c:pt idx="8">
                  <c:v>1.1599999999999981</c:v>
                </c:pt>
                <c:pt idx="9">
                  <c:v>3.74</c:v>
                </c:pt>
                <c:pt idx="10">
                  <c:v>0.8</c:v>
                </c:pt>
              </c:numCache>
            </c:numRef>
          </c:val>
        </c:ser>
        <c:axId val="101795328"/>
        <c:axId val="101796864"/>
      </c:barChart>
      <c:catAx>
        <c:axId val="101795328"/>
        <c:scaling>
          <c:orientation val="minMax"/>
        </c:scaling>
        <c:axPos val="b"/>
        <c:tickLblPos val="nextTo"/>
        <c:txPr>
          <a:bodyPr/>
          <a:lstStyle/>
          <a:p>
            <a:pPr>
              <a:defRPr sz="1200"/>
            </a:pPr>
            <a:endParaRPr lang="zh-CN"/>
          </a:p>
        </c:txPr>
        <c:crossAx val="101796864"/>
        <c:crosses val="autoZero"/>
        <c:auto val="1"/>
        <c:lblAlgn val="ctr"/>
        <c:lblOffset val="100"/>
      </c:catAx>
      <c:valAx>
        <c:axId val="101796864"/>
        <c:scaling>
          <c:orientation val="minMax"/>
        </c:scaling>
        <c:axPos val="l"/>
        <c:majorGridlines/>
        <c:numFmt formatCode="General" sourceLinked="1"/>
        <c:tickLblPos val="nextTo"/>
        <c:txPr>
          <a:bodyPr/>
          <a:lstStyle/>
          <a:p>
            <a:pPr>
              <a:defRPr sz="1400"/>
            </a:pPr>
            <a:endParaRPr lang="zh-CN"/>
          </a:p>
        </c:txPr>
        <c:crossAx val="101795328"/>
        <c:crosses val="autoZero"/>
        <c:crossBetween val="between"/>
      </c:valAx>
    </c:plotArea>
    <c:legend>
      <c:legendPos val="r"/>
      <c:layout/>
      <c:txPr>
        <a:bodyPr/>
        <a:lstStyle/>
        <a:p>
          <a:pPr>
            <a:defRPr sz="1200" b="1"/>
          </a:pPr>
          <a:endParaRPr lang="zh-CN"/>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86ECEA-35E6-4039-A56B-383CC1509A7E}" type="datetimeFigureOut">
              <a:rPr lang="zh-CN" altLang="en-US" smtClean="0"/>
              <a:pPr/>
              <a:t>2013-08-11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C893D2-66CF-44EB-8FAA-128A547722E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85000" lnSpcReduction="20000"/>
          </a:bodyPr>
          <a:lstStyle/>
          <a:p>
            <a:r>
              <a:rPr lang="en-US" altLang="zh-CN" dirty="0" smtClean="0"/>
              <a:t>Wuhan University (WHU) is a comprehensive and key national university directly under the administration of the Ministry of Education. It is also one of the "211 Project" and "985 </a:t>
            </a:r>
            <a:r>
              <a:rPr lang="en-US" altLang="zh-CN" dirty="0" err="1" smtClean="0"/>
              <a:t>Project"universities</a:t>
            </a:r>
            <a:r>
              <a:rPr lang="en-US" altLang="zh-CN" dirty="0" smtClean="0"/>
              <a:t> with full support in the construction and development from the central and local government of China.</a:t>
            </a:r>
          </a:p>
          <a:p>
            <a:r>
              <a:rPr lang="en-US" altLang="zh-CN" dirty="0" smtClean="0"/>
              <a:t>The history of Wuhan University can be traced back to </a:t>
            </a:r>
            <a:r>
              <a:rPr lang="en-US" altLang="zh-CN" dirty="0" err="1" smtClean="0"/>
              <a:t>Ziqiang</a:t>
            </a:r>
            <a:r>
              <a:rPr lang="en-US" altLang="zh-CN" dirty="0" smtClean="0"/>
              <a:t> Institute, which was founded in 1893 by Zhang </a:t>
            </a:r>
            <a:r>
              <a:rPr lang="en-US" altLang="zh-CN" dirty="0" err="1" smtClean="0"/>
              <a:t>Zhidong</a:t>
            </a:r>
            <a:r>
              <a:rPr lang="en-US" altLang="zh-CN" dirty="0" smtClean="0"/>
              <a:t>, the then governor of Hubei Province and Hunan Province in the late Qing Dynasty. In the process of development and evolution, the institute changed its name several times before it was finally named Wuhan National University in 1928. It is one of the earliest comprehensive national universities in modern China. By the end of 1946, the university had established 6 colleges, the colleges of liberal art, law, sciences, engineering, agriculture and medicine. In 2000, an amalgamation of the former Wuhan University, Wuhan University of Hydraulic and Electric Engineering, Wuhan Technical University of Surveying and Mapping, and Hubei Medical University was announced, which ushered in a new era in its 100-odd years of development.</a:t>
            </a:r>
          </a:p>
          <a:p>
            <a:r>
              <a:rPr lang="en-US" altLang="zh-CN" dirty="0" smtClean="0"/>
              <a:t>For the past century, Wuhan University has built an elegant palatial architectural complex of primitive simplicity which blends perfectly the eastern architectural style with that of the west. It is honored as the "Most Beautiful University in China." Furthermore, Wuhan University's centennial humanistic accumulation boils down to its succinct motto, that is, "Improve Oneself, Promote Perseverance, Seek Truth and Make Innovations."</a:t>
            </a:r>
          </a:p>
          <a:p>
            <a:r>
              <a:rPr lang="en-US" altLang="zh-CN" dirty="0" smtClean="0"/>
              <a:t>Since its establishment, Wuhan University has cultivated more than 300 thousand professional talents in various occupations, among whom there are over 100 members of the Chinese Academy of Science and the Chinese Academy of Engineering. They have made great contribution to the national construction and social advancement. The remarkable achievements of Wuhan University have won itself an extensive international reputation. In 1999, the world renowned journal </a:t>
            </a:r>
            <a:r>
              <a:rPr lang="en-US" altLang="zh-CN" i="1" dirty="0" smtClean="0"/>
              <a:t>Science</a:t>
            </a:r>
            <a:r>
              <a:rPr lang="en-US" altLang="zh-CN" dirty="0" smtClean="0"/>
              <a:t> listed Wuhan University as one of the most prominent institutions of higher education in China.</a:t>
            </a:r>
          </a:p>
          <a:p>
            <a:r>
              <a:rPr lang="en-US" altLang="zh-CN" dirty="0" smtClean="0"/>
              <a:t>Burgeoning are the international exchanges and cooperation of Wuhan University in recent years. It has established cooperative relationship with more than 300 universities and research institutes in over 40 countries and regions.</a:t>
            </a:r>
          </a:p>
          <a:p>
            <a:r>
              <a:rPr lang="en-US" altLang="zh-CN" dirty="0" smtClean="0"/>
              <a:t>Now Wuhan University is endeavoring to shape itself into a world-class comprehensive research university domestically and internationally.</a:t>
            </a:r>
            <a:br>
              <a:rPr lang="en-US" altLang="zh-CN" dirty="0" smtClean="0"/>
            </a:br>
            <a:r>
              <a:rPr lang="en-US" altLang="zh-CN" b="1" dirty="0" smtClean="0"/>
              <a:t>Students</a:t>
            </a:r>
            <a:r>
              <a:rPr lang="en-US" altLang="zh-CN" dirty="0" smtClean="0"/>
              <a:t/>
            </a:r>
            <a:br>
              <a:rPr lang="en-US" altLang="zh-CN" dirty="0" smtClean="0"/>
            </a:br>
            <a:r>
              <a:rPr lang="en-US" altLang="zh-CN" dirty="0" smtClean="0"/>
              <a:t>  Full-time undergraduate students 32,640</a:t>
            </a:r>
            <a:br>
              <a:rPr lang="en-US" altLang="zh-CN" dirty="0" smtClean="0"/>
            </a:br>
            <a:r>
              <a:rPr lang="en-US" altLang="zh-CN" dirty="0" smtClean="0"/>
              <a:t>  Full-time master degree candidates 13,170</a:t>
            </a:r>
            <a:br>
              <a:rPr lang="en-US" altLang="zh-CN" dirty="0" smtClean="0"/>
            </a:br>
            <a:r>
              <a:rPr lang="en-US" altLang="zh-CN" dirty="0" smtClean="0"/>
              <a:t>  </a:t>
            </a:r>
            <a:r>
              <a:rPr lang="en-US" altLang="zh-CN" dirty="0" err="1" smtClean="0"/>
              <a:t>Ph.D</a:t>
            </a:r>
            <a:r>
              <a:rPr lang="en-US" altLang="zh-CN" dirty="0" smtClean="0"/>
              <a:t> candidates 7,191</a:t>
            </a:r>
            <a:br>
              <a:rPr lang="en-US" altLang="zh-CN" dirty="0" smtClean="0"/>
            </a:br>
            <a:r>
              <a:rPr lang="en-US" altLang="zh-CN" dirty="0" smtClean="0"/>
              <a:t>  International students 1433</a:t>
            </a:r>
          </a:p>
          <a:p>
            <a:r>
              <a:rPr lang="en-US" altLang="zh-CN" b="1" dirty="0" smtClean="0"/>
              <a:t>Programs</a:t>
            </a:r>
            <a:r>
              <a:rPr lang="en-US" altLang="zh-CN" dirty="0" smtClean="0"/>
              <a:t/>
            </a:r>
            <a:br>
              <a:rPr lang="en-US" altLang="zh-CN" dirty="0" smtClean="0"/>
            </a:br>
            <a:r>
              <a:rPr lang="en-US" altLang="zh-CN" dirty="0" smtClean="0"/>
              <a:t>  Undergraduate programs 114</a:t>
            </a:r>
            <a:br>
              <a:rPr lang="en-US" altLang="zh-CN" dirty="0" smtClean="0"/>
            </a:br>
            <a:r>
              <a:rPr lang="en-US" altLang="zh-CN" dirty="0" smtClean="0"/>
              <a:t>  Master's degree programs 311 (including 20 master's programs for professional degrees)</a:t>
            </a:r>
            <a:br>
              <a:rPr lang="en-US" altLang="zh-CN" dirty="0" smtClean="0"/>
            </a:br>
            <a:r>
              <a:rPr lang="en-US" altLang="zh-CN" dirty="0" smtClean="0"/>
              <a:t>  </a:t>
            </a:r>
            <a:r>
              <a:rPr lang="en-US" altLang="zh-CN" dirty="0" err="1" smtClean="0"/>
              <a:t>Ph.D</a:t>
            </a:r>
            <a:r>
              <a:rPr lang="en-US" altLang="zh-CN" dirty="0" smtClean="0"/>
              <a:t> programs 208 (including 2 doctoral programs for professional degrees)</a:t>
            </a:r>
            <a:br>
              <a:rPr lang="en-US" altLang="zh-CN" dirty="0" smtClean="0"/>
            </a:br>
            <a:r>
              <a:rPr lang="en-US" altLang="zh-CN" dirty="0" smtClean="0"/>
              <a:t>  Centers for postdoctoral studies 32</a:t>
            </a:r>
          </a:p>
          <a:p>
            <a:r>
              <a:rPr lang="en-US" altLang="zh-CN" b="1" dirty="0" smtClean="0"/>
              <a:t>Faculty and Staff</a:t>
            </a:r>
            <a:r>
              <a:rPr lang="en-US" altLang="zh-CN" dirty="0" smtClean="0"/>
              <a:t/>
            </a:r>
            <a:br>
              <a:rPr lang="en-US" altLang="zh-CN" dirty="0" smtClean="0"/>
            </a:br>
            <a:r>
              <a:rPr lang="en-US" altLang="zh-CN" dirty="0" smtClean="0"/>
              <a:t>  Members of full-time faculty 3,639</a:t>
            </a:r>
            <a:br>
              <a:rPr lang="en-US" altLang="zh-CN" dirty="0" smtClean="0"/>
            </a:br>
            <a:r>
              <a:rPr lang="en-US" altLang="zh-CN" dirty="0" smtClean="0"/>
              <a:t>  Professors 1,139</a:t>
            </a:r>
            <a:br>
              <a:rPr lang="en-US" altLang="zh-CN" dirty="0" smtClean="0"/>
            </a:br>
            <a:r>
              <a:rPr lang="en-US" altLang="zh-CN" dirty="0" smtClean="0"/>
              <a:t>  Associate professors 1,258</a:t>
            </a:r>
            <a:br>
              <a:rPr lang="en-US" altLang="zh-CN" dirty="0" smtClean="0"/>
            </a:br>
            <a:r>
              <a:rPr lang="en-US" altLang="zh-CN" dirty="0" smtClean="0"/>
              <a:t>  Academicians from the Chinese Academy of Sciences 4</a:t>
            </a:r>
            <a:br>
              <a:rPr lang="en-US" altLang="zh-CN" dirty="0" smtClean="0"/>
            </a:br>
            <a:r>
              <a:rPr lang="en-US" altLang="zh-CN" dirty="0" smtClean="0"/>
              <a:t>  Academicians from Chinese Academy of Engineering 7</a:t>
            </a:r>
            <a:br>
              <a:rPr lang="en-US" altLang="zh-CN" dirty="0" smtClean="0"/>
            </a:br>
            <a:r>
              <a:rPr lang="en-US" altLang="zh-CN" dirty="0" smtClean="0"/>
              <a:t>  Staff 4,362</a:t>
            </a:r>
          </a:p>
          <a:p>
            <a:r>
              <a:rPr lang="en-US" altLang="zh-CN" b="1" dirty="0" smtClean="0"/>
              <a:t>Other</a:t>
            </a:r>
            <a:r>
              <a:rPr lang="en-US" altLang="zh-CN" dirty="0" smtClean="0"/>
              <a:t/>
            </a:r>
            <a:br>
              <a:rPr lang="en-US" altLang="zh-CN" dirty="0" smtClean="0"/>
            </a:br>
            <a:r>
              <a:rPr lang="en-US" altLang="zh-CN" dirty="0" smtClean="0"/>
              <a:t>  State key disciplines 5</a:t>
            </a:r>
            <a:br>
              <a:rPr lang="en-US" altLang="zh-CN" dirty="0" smtClean="0"/>
            </a:br>
            <a:r>
              <a:rPr lang="en-US" altLang="zh-CN" dirty="0" smtClean="0"/>
              <a:t>  State key sub-disciplines 17</a:t>
            </a:r>
            <a:br>
              <a:rPr lang="en-US" altLang="zh-CN" dirty="0" smtClean="0"/>
            </a:br>
            <a:r>
              <a:rPr lang="en-US" altLang="zh-CN" dirty="0" smtClean="0"/>
              <a:t>  State key laboratories 4</a:t>
            </a:r>
            <a:br>
              <a:rPr lang="en-US" altLang="zh-CN" dirty="0" smtClean="0"/>
            </a:br>
            <a:r>
              <a:rPr lang="en-US" altLang="zh-CN" dirty="0" smtClean="0"/>
              <a:t>  National bilingual teaching demonstration courses 5</a:t>
            </a:r>
            <a:br>
              <a:rPr lang="en-US" altLang="zh-CN" dirty="0" smtClean="0"/>
            </a:br>
            <a:r>
              <a:rPr lang="en-US" altLang="zh-CN" dirty="0" smtClean="0"/>
              <a:t>  National engineering research centers 2</a:t>
            </a:r>
            <a:br>
              <a:rPr lang="en-US" altLang="zh-CN" dirty="0" smtClean="0"/>
            </a:br>
            <a:r>
              <a:rPr lang="en-US" altLang="zh-CN" dirty="0" smtClean="0"/>
              <a:t>  Key laboratories at the level of the Ministry of Education12</a:t>
            </a:r>
            <a:br>
              <a:rPr lang="en-US" altLang="zh-CN" dirty="0" smtClean="0"/>
            </a:br>
            <a:r>
              <a:rPr lang="en-US" altLang="zh-CN" dirty="0" smtClean="0"/>
              <a:t>  Engineering research centers at the level of the Ministry of Education 5</a:t>
            </a:r>
            <a:br>
              <a:rPr lang="en-US" altLang="zh-CN" dirty="0" smtClean="0"/>
            </a:br>
            <a:r>
              <a:rPr lang="en-US" altLang="zh-CN" dirty="0" smtClean="0"/>
              <a:t>  Key bases for humanities and social sciences research at the level of the Ministry of Education 7</a:t>
            </a:r>
            <a:br>
              <a:rPr lang="en-US" altLang="zh-CN" dirty="0" smtClean="0"/>
            </a:br>
            <a:r>
              <a:rPr lang="en-US" altLang="zh-CN" dirty="0" smtClean="0"/>
              <a:t>  National bases for basic scientific research and talents cultivation 10</a:t>
            </a:r>
            <a:br>
              <a:rPr lang="en-US" altLang="zh-CN" dirty="0" smtClean="0"/>
            </a:br>
            <a:r>
              <a:rPr lang="en-US" altLang="zh-CN" dirty="0" smtClean="0"/>
              <a:t>  National experimental teaching demonstration centers 8</a:t>
            </a:r>
            <a:br>
              <a:rPr lang="en-US" altLang="zh-CN" dirty="0" smtClean="0"/>
            </a:br>
            <a:r>
              <a:rPr lang="en-US" altLang="zh-CN" dirty="0" smtClean="0"/>
              <a:t>  National base for cultural-quality-oriented education of university students 1</a:t>
            </a:r>
            <a:br>
              <a:rPr lang="en-US" altLang="zh-CN" dirty="0" smtClean="0"/>
            </a:br>
            <a:r>
              <a:rPr lang="en-US" altLang="zh-CN" dirty="0" smtClean="0"/>
              <a:t>  Key research bases at provincial and ministry level 36</a:t>
            </a:r>
            <a:br>
              <a:rPr lang="en-US" altLang="zh-CN" dirty="0" smtClean="0"/>
            </a:br>
            <a:endParaRPr lang="en-US" altLang="zh-CN" dirty="0" smtClean="0"/>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2011</a:t>
            </a:r>
            <a:r>
              <a:rPr lang="zh-CN" altLang="en-US" sz="1200" kern="1200" dirty="0" smtClean="0">
                <a:solidFill>
                  <a:schemeClr val="tx1"/>
                </a:solidFill>
                <a:latin typeface="+mn-lt"/>
                <a:ea typeface="+mn-ea"/>
                <a:cs typeface="+mn-cs"/>
              </a:rPr>
              <a:t>年我国</a:t>
            </a:r>
            <a:r>
              <a:rPr lang="en-US" altLang="zh-CN" dirty="0" smtClean="0"/>
              <a:t>R&amp;D</a:t>
            </a:r>
            <a:r>
              <a:rPr lang="zh-CN" altLang="en-US" sz="1200" kern="1200" dirty="0" smtClean="0">
                <a:solidFill>
                  <a:schemeClr val="tx1"/>
                </a:solidFill>
                <a:latin typeface="+mn-lt"/>
                <a:ea typeface="+mn-ea"/>
                <a:cs typeface="+mn-cs"/>
              </a:rPr>
              <a:t>经费规模超过</a:t>
            </a:r>
            <a:r>
              <a:rPr lang="en-US" altLang="zh-CN" dirty="0" smtClean="0"/>
              <a:t>8687</a:t>
            </a:r>
            <a:r>
              <a:rPr lang="zh-CN" altLang="en-US" sz="1200" kern="1200" dirty="0" smtClean="0">
                <a:solidFill>
                  <a:schemeClr val="tx1"/>
                </a:solidFill>
                <a:latin typeface="+mn-lt"/>
                <a:ea typeface="+mn-ea"/>
                <a:cs typeface="+mn-cs"/>
              </a:rPr>
              <a:t>亿元，按</a:t>
            </a:r>
            <a:r>
              <a:rPr lang="en-US" altLang="zh-CN" dirty="0" smtClean="0"/>
              <a:t>2011</a:t>
            </a:r>
            <a:r>
              <a:rPr lang="zh-CN" altLang="en-US" sz="1200" kern="1200" dirty="0" smtClean="0">
                <a:solidFill>
                  <a:schemeClr val="tx1"/>
                </a:solidFill>
                <a:latin typeface="+mn-lt"/>
                <a:ea typeface="+mn-ea"/>
                <a:cs typeface="+mn-cs"/>
              </a:rPr>
              <a:t>年平均汇率折算为</a:t>
            </a:r>
            <a:r>
              <a:rPr lang="en-US" altLang="zh-CN" dirty="0" smtClean="0"/>
              <a:t>1344</a:t>
            </a:r>
            <a:r>
              <a:rPr lang="zh-CN" altLang="en-US" sz="1200" kern="1200" dirty="0" smtClean="0">
                <a:solidFill>
                  <a:schemeClr val="tx1"/>
                </a:solidFill>
                <a:latin typeface="+mn-lt"/>
                <a:ea typeface="+mn-ea"/>
                <a:cs typeface="+mn-cs"/>
              </a:rPr>
              <a:t>亿美元（</a:t>
            </a:r>
            <a:r>
              <a:rPr lang="en-US" altLang="zh-CN" dirty="0" smtClean="0"/>
              <a:t>1</a:t>
            </a:r>
            <a:r>
              <a:rPr lang="zh-CN" altLang="en-US" sz="1200" kern="1200" dirty="0" smtClean="0">
                <a:solidFill>
                  <a:schemeClr val="tx1"/>
                </a:solidFill>
                <a:latin typeface="+mn-lt"/>
                <a:ea typeface="+mn-ea"/>
                <a:cs typeface="+mn-cs"/>
              </a:rPr>
              <a:t>美元兑</a:t>
            </a:r>
            <a:r>
              <a:rPr lang="en-US" altLang="zh-CN" dirty="0" smtClean="0"/>
              <a:t>6.461</a:t>
            </a:r>
            <a:r>
              <a:rPr lang="zh-CN" altLang="en-US" sz="1200" kern="1200" dirty="0" smtClean="0">
                <a:solidFill>
                  <a:schemeClr val="tx1"/>
                </a:solidFill>
                <a:latin typeface="+mn-lt"/>
                <a:ea typeface="+mn-ea"/>
                <a:cs typeface="+mn-cs"/>
              </a:rPr>
              <a:t>元）。</a:t>
            </a:r>
            <a:r>
              <a:rPr lang="en-US" altLang="zh-CN" dirty="0" smtClean="0"/>
              <a:t>R&amp;D</a:t>
            </a:r>
            <a:r>
              <a:rPr lang="zh-CN" altLang="en-US" sz="1200" kern="1200" dirty="0" smtClean="0">
                <a:solidFill>
                  <a:schemeClr val="tx1"/>
                </a:solidFill>
                <a:latin typeface="+mn-lt"/>
                <a:ea typeface="+mn-ea"/>
                <a:cs typeface="+mn-cs"/>
              </a:rPr>
              <a:t>经费规模继续保持高速增长，</a:t>
            </a:r>
            <a:r>
              <a:rPr lang="en-US" altLang="zh-CN" dirty="0" smtClean="0"/>
              <a:t>2008</a:t>
            </a:r>
            <a:r>
              <a:rPr lang="en-US" altLang="zh-CN" sz="1200" kern="1200" dirty="0" smtClean="0">
                <a:solidFill>
                  <a:schemeClr val="tx1"/>
                </a:solidFill>
                <a:latin typeface="+mn-lt"/>
                <a:ea typeface="+mn-ea"/>
                <a:cs typeface="+mn-cs"/>
              </a:rPr>
              <a:t>—</a:t>
            </a:r>
            <a:r>
              <a:rPr lang="en-US" altLang="zh-CN" dirty="0" smtClean="0"/>
              <a:t>2011</a:t>
            </a:r>
            <a:r>
              <a:rPr lang="zh-CN" altLang="en-US" sz="1200" kern="1200" dirty="0" smtClean="0">
                <a:solidFill>
                  <a:schemeClr val="tx1"/>
                </a:solidFill>
                <a:latin typeface="+mn-lt"/>
                <a:ea typeface="+mn-ea"/>
                <a:cs typeface="+mn-cs"/>
              </a:rPr>
              <a:t>年平均增长速度达到</a:t>
            </a:r>
            <a:r>
              <a:rPr lang="en-US" altLang="zh-CN" dirty="0" smtClean="0"/>
              <a:t>29.1%</a:t>
            </a:r>
            <a:r>
              <a:rPr lang="zh-CN" altLang="en-US" sz="1200" kern="1200" dirty="0" smtClean="0">
                <a:solidFill>
                  <a:schemeClr val="tx1"/>
                </a:solidFill>
                <a:latin typeface="+mn-lt"/>
                <a:ea typeface="+mn-ea"/>
                <a:cs typeface="+mn-cs"/>
              </a:rPr>
              <a:t>（可比价），是全球增长速度最快的国家。</a:t>
            </a:r>
            <a:endParaRPr lang="zh-CN" altLang="en-US" dirty="0" smtClean="0"/>
          </a:p>
          <a:p>
            <a:r>
              <a:rPr lang="zh-CN" altLang="en-US" sz="1200" kern="1200" dirty="0" smtClean="0">
                <a:solidFill>
                  <a:schemeClr val="tx1"/>
                </a:solidFill>
                <a:latin typeface="+mn-lt"/>
                <a:ea typeface="+mn-ea"/>
                <a:cs typeface="+mn-cs"/>
              </a:rPr>
              <a:t>   与此同时，受国际金融危机和欧洲主权债务危机的影响，发达国家放慢甚至减少了对国内</a:t>
            </a:r>
            <a:r>
              <a:rPr lang="en-US" altLang="zh-CN" dirty="0" smtClean="0"/>
              <a:t>R&amp;D</a:t>
            </a:r>
            <a:r>
              <a:rPr lang="zh-CN" altLang="en-US" sz="1200" kern="1200" dirty="0" smtClean="0">
                <a:solidFill>
                  <a:schemeClr val="tx1"/>
                </a:solidFill>
                <a:latin typeface="+mn-lt"/>
                <a:ea typeface="+mn-ea"/>
                <a:cs typeface="+mn-cs"/>
              </a:rPr>
              <a:t>活动的经费投入。按可比价计算，</a:t>
            </a:r>
            <a:r>
              <a:rPr lang="en-US" altLang="zh-CN" dirty="0" smtClean="0"/>
              <a:t>2008</a:t>
            </a:r>
            <a:r>
              <a:rPr lang="zh-CN" altLang="en-US" sz="1200" kern="1200" dirty="0" smtClean="0">
                <a:solidFill>
                  <a:schemeClr val="tx1"/>
                </a:solidFill>
                <a:latin typeface="+mn-lt"/>
                <a:ea typeface="+mn-ea"/>
                <a:cs typeface="+mn-cs"/>
              </a:rPr>
              <a:t>年前</a:t>
            </a:r>
            <a:r>
              <a:rPr lang="en-US" altLang="zh-CN" dirty="0" smtClean="0"/>
              <a:t>3</a:t>
            </a:r>
            <a:r>
              <a:rPr lang="zh-CN" altLang="en-US" sz="1200" kern="1200" dirty="0" smtClean="0">
                <a:solidFill>
                  <a:schemeClr val="tx1"/>
                </a:solidFill>
                <a:latin typeface="+mn-lt"/>
                <a:ea typeface="+mn-ea"/>
                <a:cs typeface="+mn-cs"/>
              </a:rPr>
              <a:t>年，美国和英国</a:t>
            </a:r>
            <a:r>
              <a:rPr lang="en-US" altLang="zh-CN" dirty="0" smtClean="0"/>
              <a:t>R&amp;D</a:t>
            </a:r>
            <a:r>
              <a:rPr lang="zh-CN" altLang="en-US" sz="1200" kern="1200" dirty="0" smtClean="0">
                <a:solidFill>
                  <a:schemeClr val="tx1"/>
                </a:solidFill>
                <a:latin typeface="+mn-lt"/>
                <a:ea typeface="+mn-ea"/>
                <a:cs typeface="+mn-cs"/>
              </a:rPr>
              <a:t>经费年增长率曾经高达</a:t>
            </a:r>
            <a:r>
              <a:rPr lang="en-US" altLang="zh-CN" dirty="0" smtClean="0"/>
              <a:t>10%</a:t>
            </a:r>
            <a:r>
              <a:rPr lang="zh-CN" altLang="en-US" sz="1200" kern="1200" dirty="0" smtClean="0">
                <a:solidFill>
                  <a:schemeClr val="tx1"/>
                </a:solidFill>
                <a:latin typeface="+mn-lt"/>
                <a:ea typeface="+mn-ea"/>
                <a:cs typeface="+mn-cs"/>
              </a:rPr>
              <a:t>以上。但</a:t>
            </a:r>
            <a:r>
              <a:rPr lang="en-US" altLang="zh-CN" dirty="0" smtClean="0"/>
              <a:t>2008</a:t>
            </a:r>
            <a:r>
              <a:rPr lang="en-US" altLang="zh-CN" sz="1200" kern="1200" dirty="0" smtClean="0">
                <a:solidFill>
                  <a:schemeClr val="tx1"/>
                </a:solidFill>
                <a:latin typeface="+mn-lt"/>
                <a:ea typeface="+mn-ea"/>
                <a:cs typeface="+mn-cs"/>
              </a:rPr>
              <a:t>—</a:t>
            </a:r>
            <a:r>
              <a:rPr lang="en-US" altLang="zh-CN" dirty="0" smtClean="0"/>
              <a:t>2011</a:t>
            </a:r>
            <a:r>
              <a:rPr lang="zh-CN" altLang="en-US" sz="1200" kern="1200" dirty="0" smtClean="0">
                <a:solidFill>
                  <a:schemeClr val="tx1"/>
                </a:solidFill>
                <a:latin typeface="+mn-lt"/>
                <a:ea typeface="+mn-ea"/>
                <a:cs typeface="+mn-cs"/>
              </a:rPr>
              <a:t>年期间美国</a:t>
            </a:r>
            <a:r>
              <a:rPr lang="en-US" altLang="zh-CN" dirty="0" smtClean="0"/>
              <a:t>R&amp;D</a:t>
            </a:r>
            <a:r>
              <a:rPr lang="zh-CN" altLang="en-US" sz="1200" kern="1200" dirty="0" smtClean="0">
                <a:solidFill>
                  <a:schemeClr val="tx1"/>
                </a:solidFill>
                <a:latin typeface="+mn-lt"/>
                <a:ea typeface="+mn-ea"/>
                <a:cs typeface="+mn-cs"/>
              </a:rPr>
              <a:t>经费年均增长速度只有</a:t>
            </a:r>
            <a:r>
              <a:rPr lang="en-US" altLang="zh-CN" dirty="0" smtClean="0"/>
              <a:t>2.1%</a:t>
            </a:r>
            <a:r>
              <a:rPr lang="zh-CN" altLang="en-US" sz="1200" kern="1200" dirty="0" smtClean="0">
                <a:solidFill>
                  <a:schemeClr val="tx1"/>
                </a:solidFill>
                <a:latin typeface="+mn-lt"/>
                <a:ea typeface="+mn-ea"/>
                <a:cs typeface="+mn-cs"/>
              </a:rPr>
              <a:t>，英国约</a:t>
            </a:r>
            <a:r>
              <a:rPr lang="en-US" altLang="zh-CN" dirty="0" smtClean="0"/>
              <a:t>3.9%</a:t>
            </a:r>
            <a:r>
              <a:rPr lang="zh-CN" altLang="en-US" sz="1200" kern="1200" dirty="0" smtClean="0">
                <a:solidFill>
                  <a:schemeClr val="tx1"/>
                </a:solidFill>
                <a:latin typeface="+mn-lt"/>
                <a:ea typeface="+mn-ea"/>
                <a:cs typeface="+mn-cs"/>
              </a:rPr>
              <a:t>，法国、德国</a:t>
            </a:r>
            <a:r>
              <a:rPr lang="en-US" altLang="zh-CN" dirty="0" smtClean="0"/>
              <a:t>R&amp;D</a:t>
            </a:r>
            <a:r>
              <a:rPr lang="zh-CN" altLang="en-US" sz="1200" kern="1200" dirty="0" smtClean="0">
                <a:solidFill>
                  <a:schemeClr val="tx1"/>
                </a:solidFill>
                <a:latin typeface="+mn-lt"/>
                <a:ea typeface="+mn-ea"/>
                <a:cs typeface="+mn-cs"/>
              </a:rPr>
              <a:t>经费年均增长速度分别为</a:t>
            </a:r>
            <a:r>
              <a:rPr lang="en-US" altLang="zh-CN" dirty="0" smtClean="0"/>
              <a:t>4.1%</a:t>
            </a:r>
            <a:r>
              <a:rPr lang="zh-CN" altLang="en-US" sz="1200" kern="1200" dirty="0" smtClean="0">
                <a:solidFill>
                  <a:schemeClr val="tx1"/>
                </a:solidFill>
                <a:latin typeface="+mn-lt"/>
                <a:ea typeface="+mn-ea"/>
                <a:cs typeface="+mn-cs"/>
              </a:rPr>
              <a:t>和</a:t>
            </a:r>
            <a:r>
              <a:rPr lang="en-US" altLang="zh-CN" dirty="0" smtClean="0"/>
              <a:t>4.5%</a:t>
            </a:r>
            <a:r>
              <a:rPr lang="zh-CN" altLang="en-US" sz="1200" kern="1200" dirty="0" smtClean="0">
                <a:solidFill>
                  <a:schemeClr val="tx1"/>
                </a:solidFill>
                <a:latin typeface="+mn-lt"/>
                <a:ea typeface="+mn-ea"/>
                <a:cs typeface="+mn-cs"/>
              </a:rPr>
              <a:t>；</a:t>
            </a:r>
            <a:r>
              <a:rPr lang="en-US" altLang="zh-CN" dirty="0" smtClean="0"/>
              <a:t>2010</a:t>
            </a:r>
            <a:r>
              <a:rPr lang="zh-CN" altLang="en-US" sz="1200" kern="1200" dirty="0" smtClean="0">
                <a:solidFill>
                  <a:schemeClr val="tx1"/>
                </a:solidFill>
                <a:latin typeface="+mn-lt"/>
                <a:ea typeface="+mn-ea"/>
                <a:cs typeface="+mn-cs"/>
              </a:rPr>
              <a:t>年与</a:t>
            </a:r>
            <a:r>
              <a:rPr lang="en-US" altLang="zh-CN" dirty="0" smtClean="0"/>
              <a:t>2008</a:t>
            </a:r>
            <a:r>
              <a:rPr lang="zh-CN" altLang="en-US" sz="1200" kern="1200" dirty="0" smtClean="0">
                <a:solidFill>
                  <a:schemeClr val="tx1"/>
                </a:solidFill>
                <a:latin typeface="+mn-lt"/>
                <a:ea typeface="+mn-ea"/>
                <a:cs typeface="+mn-cs"/>
              </a:rPr>
              <a:t>年相比，日本</a:t>
            </a:r>
            <a:r>
              <a:rPr lang="en-US" altLang="zh-CN" dirty="0" smtClean="0"/>
              <a:t>R&amp;D</a:t>
            </a:r>
            <a:r>
              <a:rPr lang="zh-CN" altLang="en-US" sz="1200" kern="1200" dirty="0" smtClean="0">
                <a:solidFill>
                  <a:schemeClr val="tx1"/>
                </a:solidFill>
                <a:latin typeface="+mn-lt"/>
                <a:ea typeface="+mn-ea"/>
                <a:cs typeface="+mn-cs"/>
              </a:rPr>
              <a:t>经费下降约</a:t>
            </a:r>
            <a:r>
              <a:rPr lang="en-US" altLang="zh-CN" dirty="0" smtClean="0"/>
              <a:t>12%</a:t>
            </a:r>
            <a:r>
              <a:rPr lang="zh-CN" altLang="en-US" sz="1200" kern="1200" dirty="0" smtClean="0">
                <a:solidFill>
                  <a:schemeClr val="tx1"/>
                </a:solidFill>
                <a:latin typeface="+mn-lt"/>
                <a:ea typeface="+mn-ea"/>
                <a:cs typeface="+mn-cs"/>
              </a:rPr>
              <a:t>。</a:t>
            </a:r>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，我国创造一个</a:t>
            </a:r>
          </a:p>
          <a:p>
            <a:r>
              <a:rPr lang="zh-CN" altLang="en-US" sz="1200" kern="1200" baseline="0" dirty="0" smtClean="0">
                <a:solidFill>
                  <a:schemeClr val="tx1"/>
                </a:solidFill>
                <a:latin typeface="+mn-lt"/>
                <a:ea typeface="+mn-ea"/>
                <a:cs typeface="+mn-cs"/>
              </a:rPr>
              <a:t>单位</a:t>
            </a:r>
            <a:r>
              <a:rPr lang="en-US" altLang="zh-CN" sz="1200" kern="1200" baseline="0" dirty="0" smtClean="0">
                <a:solidFill>
                  <a:schemeClr val="tx1"/>
                </a:solidFill>
                <a:latin typeface="+mn-lt"/>
                <a:ea typeface="+mn-ea"/>
                <a:cs typeface="+mn-cs"/>
              </a:rPr>
              <a:t>GDP </a:t>
            </a:r>
            <a:r>
              <a:rPr lang="zh-CN" altLang="en-US" sz="1200" kern="1200" baseline="0" dirty="0" smtClean="0">
                <a:solidFill>
                  <a:schemeClr val="tx1"/>
                </a:solidFill>
                <a:latin typeface="+mn-lt"/>
                <a:ea typeface="+mn-ea"/>
                <a:cs typeface="+mn-cs"/>
              </a:rPr>
              <a:t>需要的研发人员是美国的</a:t>
            </a:r>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48 </a:t>
            </a:r>
            <a:r>
              <a:rPr lang="zh-CN" altLang="en-US" sz="1200" kern="1200" baseline="0" dirty="0" smtClean="0">
                <a:solidFill>
                  <a:schemeClr val="tx1"/>
                </a:solidFill>
                <a:latin typeface="+mn-lt"/>
                <a:ea typeface="+mn-ea"/>
                <a:cs typeface="+mn-cs"/>
              </a:rPr>
              <a:t>倍，我国</a:t>
            </a:r>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5 </a:t>
            </a:r>
            <a:r>
              <a:rPr lang="zh-CN" altLang="en-US" sz="1200" kern="1200" baseline="0" dirty="0" smtClean="0">
                <a:solidFill>
                  <a:schemeClr val="tx1"/>
                </a:solidFill>
                <a:latin typeface="+mn-lt"/>
                <a:ea typeface="+mn-ea"/>
                <a:cs typeface="+mn-cs"/>
              </a:rPr>
              <a:t>个科研人员才抵得上美国的一名科研人员。</a:t>
            </a:r>
            <a:endParaRPr lang="en-US" altLang="zh-CN" sz="1200" kern="1200" baseline="0" dirty="0" smtClean="0">
              <a:solidFill>
                <a:schemeClr val="tx1"/>
              </a:solidFill>
              <a:latin typeface="+mn-lt"/>
              <a:ea typeface="+mn-ea"/>
              <a:cs typeface="+mn-cs"/>
            </a:endParaRPr>
          </a:p>
          <a:p>
            <a:r>
              <a:rPr lang="en-US" altLang="zh-CN" i="1" dirty="0" smtClean="0"/>
              <a:t>Department of Innovation Industry Science and Research (Australia). </a:t>
            </a:r>
          </a:p>
          <a:p>
            <a:r>
              <a:rPr lang="zh-CN" altLang="en-US" sz="1200" kern="1200" baseline="0" dirty="0" smtClean="0">
                <a:solidFill>
                  <a:schemeClr val="tx1"/>
                </a:solidFill>
                <a:latin typeface="+mn-lt"/>
                <a:ea typeface="+mn-ea"/>
                <a:cs typeface="+mn-cs"/>
              </a:rPr>
              <a:t>，我们只以澳大利亚国立大学</a:t>
            </a:r>
          </a:p>
          <a:p>
            <a:r>
              <a:rPr lang="zh-CN" altLang="en-US" sz="1200" kern="1200" baseline="0" dirty="0" smtClean="0">
                <a:solidFill>
                  <a:schemeClr val="tx1"/>
                </a:solidFill>
                <a:latin typeface="+mn-lt"/>
                <a:ea typeface="+mn-ea"/>
                <a:cs typeface="+mn-cs"/>
              </a:rPr>
              <a:t>完成该国创新、工业与科研部</a:t>
            </a:r>
            <a:r>
              <a:rPr lang="en-US" altLang="zh-CN" sz="1200" kern="1200" baseline="0" dirty="0" smtClean="0">
                <a:solidFill>
                  <a:schemeClr val="tx1"/>
                </a:solidFill>
                <a:latin typeface="+mn-lt"/>
                <a:ea typeface="+mn-ea"/>
                <a:cs typeface="+mn-cs"/>
              </a:rPr>
              <a:t>( DIISR) </a:t>
            </a:r>
            <a:r>
              <a:rPr lang="zh-CN" altLang="en-US" sz="1200" kern="1200" baseline="0" dirty="0" smtClean="0">
                <a:solidFill>
                  <a:schemeClr val="tx1"/>
                </a:solidFill>
                <a:latin typeface="+mn-lt"/>
                <a:ea typeface="+mn-ea"/>
                <a:cs typeface="+mn-cs"/>
              </a:rPr>
              <a:t>的科研基金</a:t>
            </a:r>
          </a:p>
          <a:p>
            <a:r>
              <a:rPr lang="zh-CN" altLang="en-US" sz="1200" kern="1200" baseline="0" dirty="0" smtClean="0">
                <a:solidFill>
                  <a:schemeClr val="tx1"/>
                </a:solidFill>
                <a:latin typeface="+mn-lt"/>
                <a:ea typeface="+mn-ea"/>
                <a:cs typeface="+mn-cs"/>
              </a:rPr>
              <a:t>的产出作为标杆。严格来说这仅仅是澳大利亚的</a:t>
            </a:r>
          </a:p>
          <a:p>
            <a:r>
              <a:rPr lang="zh-CN" altLang="en-US" sz="1200" kern="1200" baseline="0" dirty="0" smtClean="0">
                <a:solidFill>
                  <a:schemeClr val="tx1"/>
                </a:solidFill>
                <a:latin typeface="+mn-lt"/>
                <a:ea typeface="+mn-ea"/>
                <a:cs typeface="+mn-cs"/>
              </a:rPr>
              <a:t>“部级”课题，但即使这样，该课题产出</a:t>
            </a:r>
            <a:r>
              <a:rPr lang="en-US" altLang="zh-CN" sz="1200" kern="1200" baseline="0" dirty="0" smtClean="0">
                <a:solidFill>
                  <a:schemeClr val="tx1"/>
                </a:solidFill>
                <a:latin typeface="+mn-lt"/>
                <a:ea typeface="+mn-ea"/>
                <a:cs typeface="+mn-cs"/>
              </a:rPr>
              <a:t>1 </a:t>
            </a:r>
            <a:r>
              <a:rPr lang="zh-CN" altLang="en-US" sz="1200" kern="1200" baseline="0" dirty="0" smtClean="0">
                <a:solidFill>
                  <a:schemeClr val="tx1"/>
                </a:solidFill>
                <a:latin typeface="+mn-lt"/>
                <a:ea typeface="+mn-ea"/>
                <a:cs typeface="+mn-cs"/>
              </a:rPr>
              <a:t>篇论文平</a:t>
            </a:r>
          </a:p>
          <a:p>
            <a:r>
              <a:rPr lang="zh-CN" altLang="en-US" sz="1200" kern="1200" baseline="0" dirty="0" smtClean="0">
                <a:solidFill>
                  <a:schemeClr val="tx1"/>
                </a:solidFill>
                <a:latin typeface="+mn-lt"/>
                <a:ea typeface="+mn-ea"/>
                <a:cs typeface="+mn-cs"/>
              </a:rPr>
              <a:t>均只需花费</a:t>
            </a:r>
            <a:r>
              <a:rPr lang="en-US" altLang="zh-CN" sz="1200" kern="1200" baseline="0" dirty="0" smtClean="0">
                <a:solidFill>
                  <a:schemeClr val="tx1"/>
                </a:solidFill>
                <a:latin typeface="+mn-lt"/>
                <a:ea typeface="+mn-ea"/>
                <a:cs typeface="+mn-cs"/>
              </a:rPr>
              <a:t>5472 </a:t>
            </a:r>
            <a:r>
              <a:rPr lang="zh-CN" altLang="en-US" sz="1200" kern="1200" baseline="0" dirty="0" smtClean="0">
                <a:solidFill>
                  <a:schemeClr val="tx1"/>
                </a:solidFill>
                <a:latin typeface="+mn-lt"/>
                <a:ea typeface="+mn-ea"/>
                <a:cs typeface="+mn-cs"/>
              </a:rPr>
              <a:t>元人民币的公共资金，而国内社科</a:t>
            </a:r>
          </a:p>
          <a:p>
            <a:r>
              <a:rPr lang="zh-CN" altLang="en-US" sz="1200" kern="1200" baseline="0" dirty="0" smtClean="0">
                <a:solidFill>
                  <a:schemeClr val="tx1"/>
                </a:solidFill>
                <a:latin typeface="+mn-lt"/>
                <a:ea typeface="+mn-ea"/>
                <a:cs typeface="+mn-cs"/>
              </a:rPr>
              <a:t>项目每平均篇论文需花费</a:t>
            </a:r>
            <a:r>
              <a:rPr lang="en-US" altLang="zh-CN" sz="1200" kern="1200" baseline="0" dirty="0" smtClean="0">
                <a:solidFill>
                  <a:schemeClr val="tx1"/>
                </a:solidFill>
                <a:latin typeface="+mn-lt"/>
                <a:ea typeface="+mn-ea"/>
                <a:cs typeface="+mn-cs"/>
              </a:rPr>
              <a:t>14248</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41 </a:t>
            </a:r>
            <a:r>
              <a:rPr lang="zh-CN" altLang="en-US" sz="1200" kern="1200" baseline="0" dirty="0" smtClean="0">
                <a:solidFill>
                  <a:schemeClr val="tx1"/>
                </a:solidFill>
                <a:latin typeface="+mn-lt"/>
                <a:ea typeface="+mn-ea"/>
                <a:cs typeface="+mn-cs"/>
              </a:rPr>
              <a:t>元财政经费，是</a:t>
            </a:r>
          </a:p>
          <a:p>
            <a:r>
              <a:rPr lang="zh-CN" altLang="en-US" sz="1200" kern="1200" baseline="0" dirty="0" smtClean="0">
                <a:solidFill>
                  <a:schemeClr val="tx1"/>
                </a:solidFill>
                <a:latin typeface="+mn-lt"/>
                <a:ea typeface="+mn-ea"/>
                <a:cs typeface="+mn-cs"/>
              </a:rPr>
              <a:t>澳大利亚的</a:t>
            </a:r>
            <a:r>
              <a:rPr lang="en-US" altLang="zh-CN" sz="1200" kern="1200" baseline="0" dirty="0" smtClean="0">
                <a:solidFill>
                  <a:schemeClr val="tx1"/>
                </a:solidFill>
                <a:latin typeface="+mn-lt"/>
                <a:ea typeface="+mn-ea"/>
                <a:cs typeface="+mn-cs"/>
              </a:rPr>
              <a:t>260</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，自然科学基金项目平均每篇</a:t>
            </a:r>
          </a:p>
          <a:p>
            <a:r>
              <a:rPr lang="zh-CN" altLang="en-US" sz="1200" kern="1200" baseline="0" dirty="0" smtClean="0">
                <a:solidFill>
                  <a:schemeClr val="tx1"/>
                </a:solidFill>
                <a:latin typeface="+mn-lt"/>
                <a:ea typeface="+mn-ea"/>
                <a:cs typeface="+mn-cs"/>
              </a:rPr>
              <a:t>论文平需花费</a:t>
            </a:r>
            <a:r>
              <a:rPr lang="en-US" altLang="zh-CN" sz="1200" kern="1200" baseline="0" dirty="0" smtClean="0">
                <a:solidFill>
                  <a:schemeClr val="tx1"/>
                </a:solidFill>
                <a:latin typeface="+mn-lt"/>
                <a:ea typeface="+mn-ea"/>
                <a:cs typeface="+mn-cs"/>
              </a:rPr>
              <a:t>20993</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88 </a:t>
            </a:r>
            <a:r>
              <a:rPr lang="zh-CN" altLang="en-US" sz="1200" kern="1200" baseline="0" dirty="0" smtClean="0">
                <a:solidFill>
                  <a:schemeClr val="tx1"/>
                </a:solidFill>
                <a:latin typeface="+mn-lt"/>
                <a:ea typeface="+mn-ea"/>
                <a:cs typeface="+mn-cs"/>
              </a:rPr>
              <a:t>元的公共财政经费，是澳大</a:t>
            </a:r>
          </a:p>
          <a:p>
            <a:r>
              <a:rPr lang="zh-CN" altLang="en-US" sz="1200" kern="1200" baseline="0" dirty="0" smtClean="0">
                <a:solidFill>
                  <a:schemeClr val="tx1"/>
                </a:solidFill>
                <a:latin typeface="+mn-lt"/>
                <a:ea typeface="+mn-ea"/>
                <a:cs typeface="+mn-cs"/>
              </a:rPr>
              <a:t>利亚的</a:t>
            </a:r>
            <a:r>
              <a:rPr lang="en-US" altLang="zh-CN" sz="1200" kern="1200" baseline="0" dirty="0" smtClean="0">
                <a:solidFill>
                  <a:schemeClr val="tx1"/>
                </a:solidFill>
                <a:latin typeface="+mn-lt"/>
                <a:ea typeface="+mn-ea"/>
                <a:cs typeface="+mn-cs"/>
              </a:rPr>
              <a:t>383</a:t>
            </a:r>
            <a:r>
              <a:rPr lang="zh-CN" altLang="en-US" sz="1200" kern="1200" baseline="0" dirty="0" smtClean="0">
                <a:solidFill>
                  <a:schemeClr val="tx1"/>
                </a:solidFill>
                <a:latin typeface="+mn-lt"/>
                <a:ea typeface="+mn-ea"/>
                <a:cs typeface="+mn-cs"/>
              </a:rPr>
              <a:t>． </a:t>
            </a:r>
            <a:r>
              <a:rPr lang="en-US" altLang="zh-CN" sz="1200" kern="1200" baseline="0" dirty="0" smtClean="0">
                <a:solidFill>
                  <a:schemeClr val="tx1"/>
                </a:solidFill>
                <a:latin typeface="+mn-lt"/>
                <a:ea typeface="+mn-ea"/>
                <a:cs typeface="+mn-cs"/>
              </a:rPr>
              <a:t>7%</a:t>
            </a:r>
            <a:r>
              <a:rPr lang="zh-CN" altLang="en-US" sz="1200" kern="1200" baseline="0" dirty="0" smtClean="0">
                <a:solidFill>
                  <a:schemeClr val="tx1"/>
                </a:solidFill>
                <a:latin typeface="+mn-lt"/>
                <a:ea typeface="+mn-ea"/>
                <a:cs typeface="+mn-cs"/>
              </a:rPr>
              <a:t>。</a:t>
            </a:r>
            <a:endParaRPr lang="en-US" altLang="zh-CN" i="1" dirty="0" smtClean="0"/>
          </a:p>
          <a:p>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11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20000"/>
          </a:bodyPr>
          <a:lstStyle/>
          <a:p>
            <a:r>
              <a:rPr lang="en-US" altLang="zh-CN" sz="1200" kern="1200" baseline="0" dirty="0" smtClean="0">
                <a:solidFill>
                  <a:schemeClr val="tx1"/>
                </a:solidFill>
                <a:latin typeface="+mn-lt"/>
                <a:ea typeface="+mn-ea"/>
                <a:cs typeface="+mn-cs"/>
              </a:rPr>
              <a:t>doi:10.3969/j.issn.2095-1329.2012.04.027</a:t>
            </a:r>
          </a:p>
          <a:p>
            <a:r>
              <a:rPr lang="zh-CN" altLang="en-US" sz="1200" kern="1200" baseline="0" dirty="0" smtClean="0">
                <a:solidFill>
                  <a:schemeClr val="tx1"/>
                </a:solidFill>
                <a:latin typeface="+mn-lt"/>
                <a:ea typeface="+mn-ea"/>
                <a:cs typeface="+mn-cs"/>
              </a:rPr>
              <a:t>中国科技信息研究所发布</a:t>
            </a:r>
            <a:r>
              <a:rPr lang="en-US" altLang="zh-CN" sz="1200" kern="1200" baseline="0" dirty="0" smtClean="0">
                <a:solidFill>
                  <a:schemeClr val="tx1"/>
                </a:solidFill>
                <a:latin typeface="+mn-lt"/>
                <a:ea typeface="+mn-ea"/>
                <a:cs typeface="+mn-cs"/>
              </a:rPr>
              <a:t>2011</a:t>
            </a:r>
            <a:r>
              <a:rPr lang="zh-CN" altLang="en-US" sz="1200" kern="1200" baseline="0" dirty="0" smtClean="0">
                <a:solidFill>
                  <a:schemeClr val="tx1"/>
                </a:solidFill>
                <a:latin typeface="+mn-lt"/>
                <a:ea typeface="+mn-ea"/>
                <a:cs typeface="+mn-cs"/>
              </a:rPr>
              <a:t>年度中国科技论文统计分析报告</a:t>
            </a:r>
          </a:p>
          <a:p>
            <a:r>
              <a:rPr lang="en-US" altLang="zh-CN" sz="1200" kern="1200" baseline="0" dirty="0" smtClean="0">
                <a:solidFill>
                  <a:schemeClr val="tx1"/>
                </a:solidFill>
                <a:latin typeface="+mn-lt"/>
                <a:ea typeface="+mn-ea"/>
                <a:cs typeface="+mn-cs"/>
              </a:rPr>
              <a:t>2012</a:t>
            </a:r>
            <a:r>
              <a:rPr lang="zh-CN" altLang="en-US" sz="1200" kern="1200" baseline="0" dirty="0" smtClean="0">
                <a:solidFill>
                  <a:schemeClr val="tx1"/>
                </a:solidFill>
                <a:latin typeface="+mn-lt"/>
                <a:ea typeface="+mn-ea"/>
                <a:cs typeface="+mn-cs"/>
              </a:rPr>
              <a:t>年</a:t>
            </a:r>
            <a:r>
              <a:rPr lang="en-US" altLang="zh-CN" sz="1200" kern="1200" baseline="0" dirty="0" smtClean="0">
                <a:solidFill>
                  <a:schemeClr val="tx1"/>
                </a:solidFill>
                <a:latin typeface="+mn-lt"/>
                <a:ea typeface="+mn-ea"/>
                <a:cs typeface="+mn-cs"/>
              </a:rPr>
              <a:t>12</a:t>
            </a:r>
            <a:r>
              <a:rPr lang="zh-CN" altLang="en-US" sz="1200" kern="1200" baseline="0" dirty="0" smtClean="0">
                <a:solidFill>
                  <a:schemeClr val="tx1"/>
                </a:solidFill>
                <a:latin typeface="+mn-lt"/>
                <a:ea typeface="+mn-ea"/>
                <a:cs typeface="+mn-cs"/>
              </a:rPr>
              <a:t>月</a:t>
            </a:r>
            <a:r>
              <a:rPr lang="en-US" altLang="zh-CN" sz="1200" kern="1200" baseline="0" dirty="0" smtClean="0">
                <a:solidFill>
                  <a:schemeClr val="tx1"/>
                </a:solidFill>
                <a:latin typeface="+mn-lt"/>
                <a:ea typeface="+mn-ea"/>
                <a:cs typeface="+mn-cs"/>
              </a:rPr>
              <a:t>7</a:t>
            </a:r>
            <a:r>
              <a:rPr lang="zh-CN" altLang="en-US" sz="1200" kern="1200" baseline="0" dirty="0" smtClean="0">
                <a:solidFill>
                  <a:schemeClr val="tx1"/>
                </a:solidFill>
                <a:latin typeface="+mn-lt"/>
                <a:ea typeface="+mn-ea"/>
                <a:cs typeface="+mn-cs"/>
              </a:rPr>
              <a:t>日，中国科学技术信息研究所发布中国科技论文统计与分析年度研究报告。</a:t>
            </a:r>
            <a:r>
              <a:rPr lang="en-US" altLang="zh-CN" sz="1200" kern="1200" baseline="0" dirty="0" smtClean="0">
                <a:solidFill>
                  <a:schemeClr val="tx1"/>
                </a:solidFill>
                <a:latin typeface="+mn-lt"/>
                <a:ea typeface="+mn-ea"/>
                <a:cs typeface="+mn-cs"/>
              </a:rPr>
              <a:t>2011</a:t>
            </a:r>
            <a:r>
              <a:rPr lang="zh-CN" altLang="en-US" sz="1200" kern="1200" baseline="0" dirty="0" smtClean="0">
                <a:solidFill>
                  <a:schemeClr val="tx1"/>
                </a:solidFill>
                <a:latin typeface="+mn-lt"/>
                <a:ea typeface="+mn-ea"/>
                <a:cs typeface="+mn-cs"/>
              </a:rPr>
              <a:t>年，我国</a:t>
            </a:r>
          </a:p>
          <a:p>
            <a:r>
              <a:rPr lang="zh-CN" altLang="en-US" sz="1200" kern="1200" baseline="0" dirty="0" smtClean="0">
                <a:solidFill>
                  <a:schemeClr val="tx1"/>
                </a:solidFill>
                <a:latin typeface="+mn-lt"/>
                <a:ea typeface="+mn-ea"/>
                <a:cs typeface="+mn-cs"/>
              </a:rPr>
              <a:t>国内机构为第一署名单位的国际论文共</a:t>
            </a:r>
            <a:r>
              <a:rPr lang="en-US" altLang="zh-CN" sz="1200" kern="1200" baseline="0" dirty="0" smtClean="0">
                <a:solidFill>
                  <a:schemeClr val="tx1"/>
                </a:solidFill>
                <a:latin typeface="+mn-lt"/>
                <a:ea typeface="+mn-ea"/>
                <a:cs typeface="+mn-cs"/>
              </a:rPr>
              <a:t>14.36</a:t>
            </a:r>
            <a:r>
              <a:rPr lang="zh-CN" altLang="en-US" sz="1200" kern="1200" baseline="0" dirty="0" smtClean="0">
                <a:solidFill>
                  <a:schemeClr val="tx1"/>
                </a:solidFill>
                <a:latin typeface="+mn-lt"/>
                <a:ea typeface="+mn-ea"/>
                <a:cs typeface="+mn-cs"/>
              </a:rPr>
              <a:t>万篇，其中被引用次数高于学科均线的论文占</a:t>
            </a:r>
            <a:r>
              <a:rPr lang="en-US" altLang="zh-CN" sz="1200" kern="1200" baseline="0" dirty="0" smtClean="0">
                <a:solidFill>
                  <a:schemeClr val="tx1"/>
                </a:solidFill>
                <a:latin typeface="+mn-lt"/>
                <a:ea typeface="+mn-ea"/>
                <a:cs typeface="+mn-cs"/>
              </a:rPr>
              <a:t>29.8%</a:t>
            </a:r>
            <a:r>
              <a:rPr lang="zh-CN" altLang="en-US" sz="1200" kern="1200" baseline="0" dirty="0" smtClean="0">
                <a:solidFill>
                  <a:schemeClr val="tx1"/>
                </a:solidFill>
                <a:latin typeface="+mn-lt"/>
                <a:ea typeface="+mn-ea"/>
                <a:cs typeface="+mn-cs"/>
              </a:rPr>
              <a:t>，较</a:t>
            </a:r>
            <a:r>
              <a:rPr lang="en-US" altLang="zh-CN" sz="1200" kern="1200" baseline="0" dirty="0" smtClean="0">
                <a:solidFill>
                  <a:schemeClr val="tx1"/>
                </a:solidFill>
                <a:latin typeface="+mn-lt"/>
                <a:ea typeface="+mn-ea"/>
                <a:cs typeface="+mn-cs"/>
              </a:rPr>
              <a:t>2010</a:t>
            </a:r>
          </a:p>
          <a:p>
            <a:r>
              <a:rPr lang="zh-CN" altLang="en-US" sz="1200" kern="1200" baseline="0" dirty="0" smtClean="0">
                <a:solidFill>
                  <a:schemeClr val="tx1"/>
                </a:solidFill>
                <a:latin typeface="+mn-lt"/>
                <a:ea typeface="+mn-ea"/>
                <a:cs typeface="+mn-cs"/>
              </a:rPr>
              <a:t>年上升</a:t>
            </a:r>
            <a:r>
              <a:rPr lang="en-US" altLang="zh-CN" sz="1200" kern="1200" baseline="0" dirty="0" smtClean="0">
                <a:solidFill>
                  <a:schemeClr val="tx1"/>
                </a:solidFill>
                <a:latin typeface="+mn-lt"/>
                <a:ea typeface="+mn-ea"/>
                <a:cs typeface="+mn-cs"/>
              </a:rPr>
              <a:t>10.1</a:t>
            </a:r>
            <a:r>
              <a:rPr lang="zh-CN" altLang="en-US" sz="1200" kern="1200" baseline="0" dirty="0" smtClean="0">
                <a:solidFill>
                  <a:schemeClr val="tx1"/>
                </a:solidFill>
                <a:latin typeface="+mn-lt"/>
                <a:ea typeface="+mn-ea"/>
                <a:cs typeface="+mn-cs"/>
              </a:rPr>
              <a:t>个百分点；</a:t>
            </a:r>
            <a:r>
              <a:rPr lang="en-US" altLang="zh-CN" sz="1200" kern="1200" baseline="0" dirty="0" smtClean="0">
                <a:solidFill>
                  <a:schemeClr val="tx1"/>
                </a:solidFill>
                <a:latin typeface="+mn-lt"/>
                <a:ea typeface="+mn-ea"/>
                <a:cs typeface="+mn-cs"/>
              </a:rPr>
              <a:t>2002</a:t>
            </a:r>
            <a:r>
              <a:rPr lang="zh-CN" altLang="en-US" sz="1200" kern="1200" baseline="0" dirty="0" smtClean="0">
                <a:solidFill>
                  <a:schemeClr val="tx1"/>
                </a:solidFill>
                <a:latin typeface="+mn-lt"/>
                <a:ea typeface="+mn-ea"/>
                <a:cs typeface="+mn-cs"/>
              </a:rPr>
              <a:t>年至</a:t>
            </a:r>
            <a:r>
              <a:rPr lang="en-US" altLang="zh-CN" sz="1200" kern="1200" baseline="0" dirty="0" smtClean="0">
                <a:solidFill>
                  <a:schemeClr val="tx1"/>
                </a:solidFill>
                <a:latin typeface="+mn-lt"/>
                <a:ea typeface="+mn-ea"/>
                <a:cs typeface="+mn-cs"/>
              </a:rPr>
              <a:t>2012</a:t>
            </a:r>
            <a:r>
              <a:rPr lang="zh-CN" altLang="en-US" sz="1200" kern="1200" baseline="0" dirty="0" smtClean="0">
                <a:solidFill>
                  <a:schemeClr val="tx1"/>
                </a:solidFill>
                <a:latin typeface="+mn-lt"/>
                <a:ea typeface="+mn-ea"/>
                <a:cs typeface="+mn-cs"/>
              </a:rPr>
              <a:t>年（截至</a:t>
            </a:r>
            <a:r>
              <a:rPr lang="en-US" altLang="zh-CN" sz="1200" kern="1200" baseline="0" dirty="0" smtClean="0">
                <a:solidFill>
                  <a:schemeClr val="tx1"/>
                </a:solidFill>
                <a:latin typeface="+mn-lt"/>
                <a:ea typeface="+mn-ea"/>
                <a:cs typeface="+mn-cs"/>
              </a:rPr>
              <a:t>2012</a:t>
            </a:r>
            <a:r>
              <a:rPr lang="zh-CN" altLang="en-US" sz="1200" kern="1200" baseline="0" dirty="0" smtClean="0">
                <a:solidFill>
                  <a:schemeClr val="tx1"/>
                </a:solidFill>
                <a:latin typeface="+mn-lt"/>
                <a:ea typeface="+mn-ea"/>
                <a:cs typeface="+mn-cs"/>
              </a:rPr>
              <a:t>年</a:t>
            </a:r>
            <a:r>
              <a:rPr lang="en-US" altLang="zh-CN" sz="1200" kern="1200" baseline="0" dirty="0" smtClean="0">
                <a:solidFill>
                  <a:schemeClr val="tx1"/>
                </a:solidFill>
                <a:latin typeface="+mn-lt"/>
                <a:ea typeface="+mn-ea"/>
                <a:cs typeface="+mn-cs"/>
              </a:rPr>
              <a:t>11</a:t>
            </a:r>
            <a:r>
              <a:rPr lang="zh-CN" altLang="en-US" sz="1200" kern="1200" baseline="0" dirty="0" smtClean="0">
                <a:solidFill>
                  <a:schemeClr val="tx1"/>
                </a:solidFill>
                <a:latin typeface="+mn-lt"/>
                <a:ea typeface="+mn-ea"/>
                <a:cs typeface="+mn-cs"/>
              </a:rPr>
              <a:t>月</a:t>
            </a:r>
            <a:r>
              <a:rPr lang="en-US" altLang="zh-CN" sz="1200" kern="1200" baseline="0" dirty="0" smtClean="0">
                <a:solidFill>
                  <a:schemeClr val="tx1"/>
                </a:solidFill>
                <a:latin typeface="+mn-lt"/>
                <a:ea typeface="+mn-ea"/>
                <a:cs typeface="+mn-cs"/>
              </a:rPr>
              <a:t>1</a:t>
            </a:r>
            <a:r>
              <a:rPr lang="zh-CN" altLang="en-US" sz="1200" kern="1200" baseline="0" dirty="0" smtClean="0">
                <a:solidFill>
                  <a:schemeClr val="tx1"/>
                </a:solidFill>
                <a:latin typeface="+mn-lt"/>
                <a:ea typeface="+mn-ea"/>
                <a:cs typeface="+mn-cs"/>
              </a:rPr>
              <a:t>日）我国科技人员共发表国际论文</a:t>
            </a:r>
            <a:r>
              <a:rPr lang="en-US" altLang="zh-CN" sz="1200" kern="1200" baseline="0" dirty="0" smtClean="0">
                <a:solidFill>
                  <a:schemeClr val="tx1"/>
                </a:solidFill>
                <a:latin typeface="+mn-lt"/>
                <a:ea typeface="+mn-ea"/>
                <a:cs typeface="+mn-cs"/>
              </a:rPr>
              <a:t>102.26</a:t>
            </a:r>
            <a:r>
              <a:rPr lang="zh-CN" altLang="en-US" sz="1200" kern="1200" baseline="0" dirty="0" smtClean="0">
                <a:solidFill>
                  <a:schemeClr val="tx1"/>
                </a:solidFill>
                <a:latin typeface="+mn-lt"/>
                <a:ea typeface="+mn-ea"/>
                <a:cs typeface="+mn-cs"/>
              </a:rPr>
              <a:t>万篇，</a:t>
            </a:r>
          </a:p>
          <a:p>
            <a:r>
              <a:rPr lang="zh-CN" altLang="en-US" sz="1200" kern="1200" baseline="0" dirty="0" smtClean="0">
                <a:solidFill>
                  <a:schemeClr val="tx1"/>
                </a:solidFill>
                <a:latin typeface="+mn-lt"/>
                <a:ea typeface="+mn-ea"/>
                <a:cs typeface="+mn-cs"/>
              </a:rPr>
              <a:t>居世界第</a:t>
            </a:r>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位；论文共被引用</a:t>
            </a:r>
            <a:r>
              <a:rPr lang="en-US" altLang="zh-CN" sz="1200" kern="1200" baseline="0" dirty="0" smtClean="0">
                <a:solidFill>
                  <a:schemeClr val="tx1"/>
                </a:solidFill>
                <a:latin typeface="+mn-lt"/>
                <a:ea typeface="+mn-ea"/>
                <a:cs typeface="+mn-cs"/>
              </a:rPr>
              <a:t>665.34</a:t>
            </a:r>
            <a:r>
              <a:rPr lang="zh-CN" altLang="en-US" sz="1200" kern="1200" baseline="0" dirty="0" smtClean="0">
                <a:solidFill>
                  <a:schemeClr val="tx1"/>
                </a:solidFill>
                <a:latin typeface="+mn-lt"/>
                <a:ea typeface="+mn-ea"/>
                <a:cs typeface="+mn-cs"/>
              </a:rPr>
              <a:t>万次，排在世界第</a:t>
            </a:r>
            <a:r>
              <a:rPr lang="en-US" altLang="zh-CN" sz="1200" kern="1200" baseline="0" dirty="0" smtClean="0">
                <a:solidFill>
                  <a:schemeClr val="tx1"/>
                </a:solidFill>
                <a:latin typeface="+mn-lt"/>
                <a:ea typeface="+mn-ea"/>
                <a:cs typeface="+mn-cs"/>
              </a:rPr>
              <a:t>6</a:t>
            </a:r>
            <a:r>
              <a:rPr lang="zh-CN" altLang="en-US" sz="1200" kern="1200" baseline="0" dirty="0" smtClean="0">
                <a:solidFill>
                  <a:schemeClr val="tx1"/>
                </a:solidFill>
                <a:latin typeface="+mn-lt"/>
                <a:ea typeface="+mn-ea"/>
                <a:cs typeface="+mn-cs"/>
              </a:rPr>
              <a:t>位，平均每篇论文被引</a:t>
            </a:r>
            <a:r>
              <a:rPr lang="en-US" altLang="zh-CN" sz="1200" kern="1200" baseline="0" dirty="0" smtClean="0">
                <a:solidFill>
                  <a:schemeClr val="tx1"/>
                </a:solidFill>
                <a:latin typeface="+mn-lt"/>
                <a:ea typeface="+mn-ea"/>
                <a:cs typeface="+mn-cs"/>
              </a:rPr>
              <a:t>6.51</a:t>
            </a:r>
            <a:r>
              <a:rPr lang="zh-CN" altLang="en-US" sz="1200" kern="1200" baseline="0" dirty="0" smtClean="0">
                <a:solidFill>
                  <a:schemeClr val="tx1"/>
                </a:solidFill>
                <a:latin typeface="+mn-lt"/>
                <a:ea typeface="+mn-ea"/>
                <a:cs typeface="+mn-cs"/>
              </a:rPr>
              <a:t>次，比上年提高</a:t>
            </a:r>
            <a:r>
              <a:rPr lang="en-US" altLang="zh-CN" sz="1200" kern="1200" baseline="0" dirty="0" smtClean="0">
                <a:solidFill>
                  <a:schemeClr val="tx1"/>
                </a:solidFill>
                <a:latin typeface="+mn-lt"/>
                <a:ea typeface="+mn-ea"/>
                <a:cs typeface="+mn-cs"/>
              </a:rPr>
              <a:t>4.8%</a:t>
            </a:r>
            <a:r>
              <a:rPr lang="zh-CN" altLang="en-US" sz="1200" kern="1200" baseline="0" dirty="0" smtClean="0">
                <a:solidFill>
                  <a:schemeClr val="tx1"/>
                </a:solidFill>
                <a:latin typeface="+mn-lt"/>
                <a:ea typeface="+mn-ea"/>
                <a:cs typeface="+mn-cs"/>
              </a:rPr>
              <a:t>。我</a:t>
            </a:r>
          </a:p>
          <a:p>
            <a:r>
              <a:rPr lang="zh-CN" altLang="en-US" sz="1200" kern="1200" baseline="0" dirty="0" smtClean="0">
                <a:solidFill>
                  <a:schemeClr val="tx1"/>
                </a:solidFill>
                <a:latin typeface="+mn-lt"/>
                <a:ea typeface="+mn-ea"/>
                <a:cs typeface="+mn-cs"/>
              </a:rPr>
              <a:t>国有</a:t>
            </a:r>
            <a:r>
              <a:rPr lang="en-US" altLang="zh-CN" sz="1200" kern="1200" baseline="0" dirty="0" smtClean="0">
                <a:solidFill>
                  <a:schemeClr val="tx1"/>
                </a:solidFill>
                <a:latin typeface="+mn-lt"/>
                <a:ea typeface="+mn-ea"/>
                <a:cs typeface="+mn-cs"/>
              </a:rPr>
              <a:t>14</a:t>
            </a:r>
            <a:r>
              <a:rPr lang="zh-CN" altLang="en-US" sz="1200" kern="1200" baseline="0" dirty="0" smtClean="0">
                <a:solidFill>
                  <a:schemeClr val="tx1"/>
                </a:solidFill>
                <a:latin typeface="+mn-lt"/>
                <a:ea typeface="+mn-ea"/>
                <a:cs typeface="+mn-cs"/>
              </a:rPr>
              <a:t>个学科论文被引用次数进入世界前</a:t>
            </a:r>
            <a:r>
              <a:rPr lang="en-US" altLang="zh-CN" sz="1200" kern="1200" baseline="0" dirty="0" smtClean="0">
                <a:solidFill>
                  <a:schemeClr val="tx1"/>
                </a:solidFill>
                <a:latin typeface="+mn-lt"/>
                <a:ea typeface="+mn-ea"/>
                <a:cs typeface="+mn-cs"/>
              </a:rPr>
              <a:t>10</a:t>
            </a:r>
            <a:r>
              <a:rPr lang="zh-CN" altLang="en-US" sz="1200" kern="1200" baseline="0" dirty="0" smtClean="0">
                <a:solidFill>
                  <a:schemeClr val="tx1"/>
                </a:solidFill>
                <a:latin typeface="+mn-lt"/>
                <a:ea typeface="+mn-ea"/>
                <a:cs typeface="+mn-cs"/>
              </a:rPr>
              <a:t>位，比上年增加</a:t>
            </a:r>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个学科，其中化学、材料科学、工程技术、数</a:t>
            </a:r>
          </a:p>
          <a:p>
            <a:r>
              <a:rPr lang="zh-CN" altLang="en-US" sz="1200" kern="1200" baseline="0" dirty="0" smtClean="0">
                <a:solidFill>
                  <a:schemeClr val="tx1"/>
                </a:solidFill>
                <a:latin typeface="+mn-lt"/>
                <a:ea typeface="+mn-ea"/>
                <a:cs typeface="+mn-cs"/>
              </a:rPr>
              <a:t>学等</a:t>
            </a:r>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个领域论文的被引用次数排名世界第</a:t>
            </a:r>
            <a:r>
              <a:rPr lang="en-US" altLang="zh-CN" sz="1200" kern="1200" baseline="0" dirty="0" smtClean="0">
                <a:solidFill>
                  <a:schemeClr val="tx1"/>
                </a:solidFill>
                <a:latin typeface="+mn-lt"/>
                <a:ea typeface="+mn-ea"/>
                <a:cs typeface="+mn-cs"/>
              </a:rPr>
              <a:t>2</a:t>
            </a:r>
            <a:r>
              <a:rPr lang="zh-CN" altLang="en-US" sz="1200" kern="1200" baseline="0" dirty="0" smtClean="0">
                <a:solidFill>
                  <a:schemeClr val="tx1"/>
                </a:solidFill>
                <a:latin typeface="+mn-lt"/>
                <a:ea typeface="+mn-ea"/>
                <a:cs typeface="+mn-cs"/>
              </a:rPr>
              <a:t>位，计算机科学、物理学和地学等进入世界前</a:t>
            </a:r>
            <a:r>
              <a:rPr lang="en-US" altLang="zh-CN" sz="1200" kern="1200" baseline="0" dirty="0" smtClean="0">
                <a:solidFill>
                  <a:schemeClr val="tx1"/>
                </a:solidFill>
                <a:latin typeface="+mn-lt"/>
                <a:ea typeface="+mn-ea"/>
                <a:cs typeface="+mn-cs"/>
              </a:rPr>
              <a:t>5</a:t>
            </a:r>
            <a:r>
              <a:rPr lang="zh-CN" altLang="en-US" sz="1200" kern="1200" baseline="0" dirty="0" smtClean="0">
                <a:solidFill>
                  <a:schemeClr val="tx1"/>
                </a:solidFill>
                <a:latin typeface="+mn-lt"/>
                <a:ea typeface="+mn-ea"/>
                <a:cs typeface="+mn-cs"/>
              </a:rPr>
              <a:t>位。</a:t>
            </a:r>
          </a:p>
          <a:p>
            <a:r>
              <a:rPr lang="en-US" altLang="zh-CN" sz="1200" kern="1200" baseline="0" dirty="0" smtClean="0">
                <a:solidFill>
                  <a:schemeClr val="tx1"/>
                </a:solidFill>
                <a:latin typeface="+mn-lt"/>
                <a:ea typeface="+mn-ea"/>
                <a:cs typeface="+mn-cs"/>
              </a:rPr>
              <a:t>2011</a:t>
            </a:r>
            <a:r>
              <a:rPr lang="zh-CN" altLang="en-US" sz="1200" kern="1200" baseline="0" dirty="0" smtClean="0">
                <a:solidFill>
                  <a:schemeClr val="tx1"/>
                </a:solidFill>
                <a:latin typeface="+mn-lt"/>
                <a:ea typeface="+mn-ea"/>
                <a:cs typeface="+mn-cs"/>
              </a:rPr>
              <a:t>年我国作者在国内</a:t>
            </a:r>
            <a:r>
              <a:rPr lang="en-US" altLang="zh-CN" sz="1200" kern="1200" baseline="0" dirty="0" smtClean="0">
                <a:solidFill>
                  <a:schemeClr val="tx1"/>
                </a:solidFill>
                <a:latin typeface="+mn-lt"/>
                <a:ea typeface="+mn-ea"/>
                <a:cs typeface="+mn-cs"/>
              </a:rPr>
              <a:t>1998</a:t>
            </a:r>
            <a:r>
              <a:rPr lang="zh-CN" altLang="en-US" sz="1200" kern="1200" baseline="0" dirty="0" smtClean="0">
                <a:solidFill>
                  <a:schemeClr val="tx1"/>
                </a:solidFill>
                <a:latin typeface="+mn-lt"/>
                <a:ea typeface="+mn-ea"/>
                <a:cs typeface="+mn-cs"/>
              </a:rPr>
              <a:t>种中国科技期刊上共发表论文</a:t>
            </a:r>
            <a:r>
              <a:rPr lang="en-US" altLang="zh-CN" sz="1200" kern="1200" baseline="0" dirty="0" smtClean="0">
                <a:solidFill>
                  <a:schemeClr val="tx1"/>
                </a:solidFill>
                <a:latin typeface="+mn-lt"/>
                <a:ea typeface="+mn-ea"/>
                <a:cs typeface="+mn-cs"/>
              </a:rPr>
              <a:t>53</a:t>
            </a:r>
            <a:r>
              <a:rPr lang="zh-CN" altLang="en-US" sz="1200" kern="1200" baseline="0" dirty="0" smtClean="0">
                <a:solidFill>
                  <a:schemeClr val="tx1"/>
                </a:solidFill>
                <a:latin typeface="+mn-lt"/>
                <a:ea typeface="+mn-ea"/>
                <a:cs typeface="+mn-cs"/>
              </a:rPr>
              <a:t>万篇；科技期刊的影响因子平均值为</a:t>
            </a:r>
          </a:p>
          <a:p>
            <a:r>
              <a:rPr lang="en-US" altLang="zh-CN" sz="1200" kern="1200" baseline="0" dirty="0" smtClean="0">
                <a:solidFill>
                  <a:schemeClr val="tx1"/>
                </a:solidFill>
                <a:latin typeface="+mn-lt"/>
                <a:ea typeface="+mn-ea"/>
                <a:cs typeface="+mn-cs"/>
              </a:rPr>
              <a:t>0.454</a:t>
            </a:r>
            <a:r>
              <a:rPr lang="zh-CN" altLang="en-US" sz="1200" kern="1200" baseline="0" dirty="0" smtClean="0">
                <a:solidFill>
                  <a:schemeClr val="tx1"/>
                </a:solidFill>
                <a:latin typeface="+mn-lt"/>
                <a:ea typeface="+mn-ea"/>
                <a:cs typeface="+mn-cs"/>
              </a:rPr>
              <a:t>，十年年均增长率</a:t>
            </a:r>
            <a:r>
              <a:rPr lang="en-US" altLang="zh-CN" sz="1200" kern="1200" baseline="0" dirty="0" smtClean="0">
                <a:solidFill>
                  <a:schemeClr val="tx1"/>
                </a:solidFill>
                <a:latin typeface="+mn-lt"/>
                <a:ea typeface="+mn-ea"/>
                <a:cs typeface="+mn-cs"/>
              </a:rPr>
              <a:t>5.6%</a:t>
            </a:r>
            <a:r>
              <a:rPr lang="zh-CN" altLang="en-US" sz="1200" kern="1200" baseline="0" dirty="0" smtClean="0">
                <a:solidFill>
                  <a:schemeClr val="tx1"/>
                </a:solidFill>
                <a:latin typeface="+mn-lt"/>
                <a:ea typeface="+mn-ea"/>
                <a:cs typeface="+mn-cs"/>
              </a:rPr>
              <a:t>；期刊的总被引频次均值为</a:t>
            </a:r>
            <a:r>
              <a:rPr lang="en-US" altLang="zh-CN" sz="1200" kern="1200" baseline="0" dirty="0" smtClean="0">
                <a:solidFill>
                  <a:schemeClr val="tx1"/>
                </a:solidFill>
                <a:latin typeface="+mn-lt"/>
                <a:ea typeface="+mn-ea"/>
                <a:cs typeface="+mn-cs"/>
              </a:rPr>
              <a:t>1022</a:t>
            </a:r>
            <a:r>
              <a:rPr lang="zh-CN" altLang="en-US" sz="1200" kern="1200" baseline="0" dirty="0" smtClean="0">
                <a:solidFill>
                  <a:schemeClr val="tx1"/>
                </a:solidFill>
                <a:latin typeface="+mn-lt"/>
                <a:ea typeface="+mn-ea"/>
                <a:cs typeface="+mn-cs"/>
              </a:rPr>
              <a:t>次，十年年均增长率为</a:t>
            </a:r>
            <a:r>
              <a:rPr lang="en-US" altLang="zh-CN" sz="1200" kern="1200" baseline="0" dirty="0" smtClean="0">
                <a:solidFill>
                  <a:schemeClr val="tx1"/>
                </a:solidFill>
                <a:latin typeface="+mn-lt"/>
                <a:ea typeface="+mn-ea"/>
                <a:cs typeface="+mn-cs"/>
              </a:rPr>
              <a:t>13.9%</a:t>
            </a:r>
            <a:r>
              <a:rPr lang="zh-CN" altLang="en-US" sz="1200" kern="1200" baseline="0" dirty="0" smtClean="0">
                <a:solidFill>
                  <a:schemeClr val="tx1"/>
                </a:solidFill>
                <a:latin typeface="+mn-lt"/>
                <a:ea typeface="+mn-ea"/>
                <a:cs typeface="+mn-cs"/>
              </a:rPr>
              <a:t>。</a:t>
            </a:r>
            <a:r>
              <a:rPr lang="en-US" altLang="zh-CN" sz="1200" kern="1200" baseline="0" dirty="0" smtClean="0">
                <a:solidFill>
                  <a:schemeClr val="tx1"/>
                </a:solidFill>
                <a:latin typeface="+mn-lt"/>
                <a:ea typeface="+mn-ea"/>
                <a:cs typeface="+mn-cs"/>
              </a:rPr>
              <a:t>2011</a:t>
            </a:r>
            <a:r>
              <a:rPr lang="zh-CN" altLang="en-US" sz="1200" kern="1200" baseline="0" dirty="0" smtClean="0">
                <a:solidFill>
                  <a:schemeClr val="tx1"/>
                </a:solidFill>
                <a:latin typeface="+mn-lt"/>
                <a:ea typeface="+mn-ea"/>
                <a:cs typeface="+mn-cs"/>
              </a:rPr>
              <a:t>年，</a:t>
            </a:r>
            <a:r>
              <a:rPr lang="en-US" altLang="zh-CN" sz="1200" kern="1200" baseline="0" dirty="0" smtClean="0">
                <a:solidFill>
                  <a:schemeClr val="tx1"/>
                </a:solidFill>
                <a:latin typeface="+mn-lt"/>
                <a:ea typeface="+mn-ea"/>
                <a:cs typeface="+mn-cs"/>
              </a:rPr>
              <a:t>SCI</a:t>
            </a:r>
            <a:r>
              <a:rPr lang="zh-CN" altLang="en-US" sz="1200" kern="1200" baseline="0" dirty="0" smtClean="0">
                <a:solidFill>
                  <a:schemeClr val="tx1"/>
                </a:solidFill>
                <a:latin typeface="+mn-lt"/>
                <a:ea typeface="+mn-ea"/>
                <a:cs typeface="+mn-cs"/>
              </a:rPr>
              <a:t>数</a:t>
            </a:r>
          </a:p>
          <a:p>
            <a:r>
              <a:rPr lang="zh-CN" altLang="en-US" sz="1200" kern="1200" baseline="0" dirty="0" smtClean="0">
                <a:solidFill>
                  <a:schemeClr val="tx1"/>
                </a:solidFill>
                <a:latin typeface="+mn-lt"/>
                <a:ea typeface="+mn-ea"/>
                <a:cs typeface="+mn-cs"/>
              </a:rPr>
              <a:t>据库收录中国科技期刊</a:t>
            </a:r>
            <a:r>
              <a:rPr lang="en-US" altLang="zh-CN" sz="1200" kern="1200" baseline="0" dirty="0" smtClean="0">
                <a:solidFill>
                  <a:schemeClr val="tx1"/>
                </a:solidFill>
                <a:latin typeface="+mn-lt"/>
                <a:ea typeface="+mn-ea"/>
                <a:cs typeface="+mn-cs"/>
              </a:rPr>
              <a:t>134</a:t>
            </a:r>
            <a:r>
              <a:rPr lang="zh-CN" altLang="en-US" sz="1200" kern="1200" baseline="0" dirty="0" smtClean="0">
                <a:solidFill>
                  <a:schemeClr val="tx1"/>
                </a:solidFill>
                <a:latin typeface="+mn-lt"/>
                <a:ea typeface="+mn-ea"/>
                <a:cs typeface="+mn-cs"/>
              </a:rPr>
              <a:t>种，较上年增加</a:t>
            </a:r>
            <a:r>
              <a:rPr lang="en-US" altLang="zh-CN" sz="1200" kern="1200" baseline="0" dirty="0" smtClean="0">
                <a:solidFill>
                  <a:schemeClr val="tx1"/>
                </a:solidFill>
                <a:latin typeface="+mn-lt"/>
                <a:ea typeface="+mn-ea"/>
                <a:cs typeface="+mn-cs"/>
              </a:rPr>
              <a:t>6</a:t>
            </a:r>
            <a:r>
              <a:rPr lang="zh-CN" altLang="en-US" sz="1200" kern="1200" baseline="0" dirty="0" smtClean="0">
                <a:solidFill>
                  <a:schemeClr val="tx1"/>
                </a:solidFill>
                <a:latin typeface="+mn-lt"/>
                <a:ea typeface="+mn-ea"/>
                <a:cs typeface="+mn-cs"/>
              </a:rPr>
              <a:t>种；</a:t>
            </a:r>
            <a:r>
              <a:rPr lang="en-US" altLang="zh-CN" sz="1200" kern="1200" baseline="0" dirty="0" smtClean="0">
                <a:solidFill>
                  <a:schemeClr val="tx1"/>
                </a:solidFill>
                <a:latin typeface="+mn-lt"/>
                <a:ea typeface="+mn-ea"/>
                <a:cs typeface="+mn-cs"/>
              </a:rPr>
              <a:t>EI</a:t>
            </a:r>
            <a:r>
              <a:rPr lang="zh-CN" altLang="en-US" sz="1200" kern="1200" baseline="0" dirty="0" smtClean="0">
                <a:solidFill>
                  <a:schemeClr val="tx1"/>
                </a:solidFill>
                <a:latin typeface="+mn-lt"/>
                <a:ea typeface="+mn-ea"/>
                <a:cs typeface="+mn-cs"/>
              </a:rPr>
              <a:t>数据库收录</a:t>
            </a:r>
            <a:r>
              <a:rPr lang="en-US" altLang="zh-CN" sz="1200" kern="1200" baseline="0" dirty="0" smtClean="0">
                <a:solidFill>
                  <a:schemeClr val="tx1"/>
                </a:solidFill>
                <a:latin typeface="+mn-lt"/>
                <a:ea typeface="+mn-ea"/>
                <a:cs typeface="+mn-cs"/>
              </a:rPr>
              <a:t>211</a:t>
            </a:r>
            <a:r>
              <a:rPr lang="zh-CN" altLang="en-US" sz="1200" kern="1200" baseline="0" dirty="0" smtClean="0">
                <a:solidFill>
                  <a:schemeClr val="tx1"/>
                </a:solidFill>
                <a:latin typeface="+mn-lt"/>
                <a:ea typeface="+mn-ea"/>
                <a:cs typeface="+mn-cs"/>
              </a:rPr>
              <a:t>种，</a:t>
            </a:r>
            <a:r>
              <a:rPr lang="en-US" altLang="zh-CN" sz="1200" kern="1200" baseline="0" dirty="0" smtClean="0">
                <a:solidFill>
                  <a:schemeClr val="tx1"/>
                </a:solidFill>
                <a:latin typeface="+mn-lt"/>
                <a:ea typeface="+mn-ea"/>
                <a:cs typeface="+mn-cs"/>
              </a:rPr>
              <a:t>Medline</a:t>
            </a:r>
            <a:r>
              <a:rPr lang="zh-CN" altLang="en-US" sz="1200" kern="1200" baseline="0" dirty="0" smtClean="0">
                <a:solidFill>
                  <a:schemeClr val="tx1"/>
                </a:solidFill>
                <a:latin typeface="+mn-lt"/>
                <a:ea typeface="+mn-ea"/>
                <a:cs typeface="+mn-cs"/>
              </a:rPr>
              <a:t>数据库收录</a:t>
            </a:r>
            <a:r>
              <a:rPr lang="en-US" altLang="zh-CN" sz="1200" kern="1200" baseline="0" dirty="0" smtClean="0">
                <a:solidFill>
                  <a:schemeClr val="tx1"/>
                </a:solidFill>
                <a:latin typeface="+mn-lt"/>
                <a:ea typeface="+mn-ea"/>
                <a:cs typeface="+mn-cs"/>
              </a:rPr>
              <a:t>102</a:t>
            </a:r>
            <a:r>
              <a:rPr lang="zh-CN" altLang="en-US" sz="1200" kern="1200" baseline="0" dirty="0" smtClean="0">
                <a:solidFill>
                  <a:schemeClr val="tx1"/>
                </a:solidFill>
                <a:latin typeface="+mn-lt"/>
                <a:ea typeface="+mn-ea"/>
                <a:cs typeface="+mn-cs"/>
              </a:rPr>
              <a:t>种，</a:t>
            </a:r>
            <a:r>
              <a:rPr lang="en-US" altLang="zh-CN" sz="1200" kern="1200" baseline="0" dirty="0" smtClean="0">
                <a:solidFill>
                  <a:schemeClr val="tx1"/>
                </a:solidFill>
                <a:latin typeface="+mn-lt"/>
                <a:ea typeface="+mn-ea"/>
                <a:cs typeface="+mn-cs"/>
              </a:rPr>
              <a:t>Scopus</a:t>
            </a:r>
            <a:r>
              <a:rPr lang="zh-CN" altLang="en-US" sz="1200" kern="1200" baseline="0" dirty="0" smtClean="0">
                <a:solidFill>
                  <a:schemeClr val="tx1"/>
                </a:solidFill>
                <a:latin typeface="+mn-lt"/>
                <a:ea typeface="+mn-ea"/>
                <a:cs typeface="+mn-cs"/>
              </a:rPr>
              <a:t>数</a:t>
            </a:r>
          </a:p>
          <a:p>
            <a:r>
              <a:rPr lang="zh-CN" altLang="en-US" sz="1200" kern="1200" baseline="0" dirty="0" smtClean="0">
                <a:solidFill>
                  <a:schemeClr val="tx1"/>
                </a:solidFill>
                <a:latin typeface="+mn-lt"/>
                <a:ea typeface="+mn-ea"/>
                <a:cs typeface="+mn-cs"/>
              </a:rPr>
              <a:t>据库收录</a:t>
            </a:r>
            <a:r>
              <a:rPr lang="en-US" altLang="zh-CN" sz="1200" kern="1200" baseline="0" dirty="0" smtClean="0">
                <a:solidFill>
                  <a:schemeClr val="tx1"/>
                </a:solidFill>
                <a:latin typeface="+mn-lt"/>
                <a:ea typeface="+mn-ea"/>
                <a:cs typeface="+mn-cs"/>
              </a:rPr>
              <a:t>738</a:t>
            </a:r>
            <a:r>
              <a:rPr lang="zh-CN" altLang="en-US" sz="1200" kern="1200" baseline="0" dirty="0" smtClean="0">
                <a:solidFill>
                  <a:schemeClr val="tx1"/>
                </a:solidFill>
                <a:latin typeface="+mn-lt"/>
                <a:ea typeface="+mn-ea"/>
                <a:cs typeface="+mn-cs"/>
              </a:rPr>
              <a:t>种。</a:t>
            </a:r>
          </a:p>
          <a:p>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上海国土资源</a:t>
            </a:r>
            <a:r>
              <a:rPr lang="en-US" altLang="zh-CN" sz="1200" kern="1200" baseline="0" dirty="0" smtClean="0">
                <a:solidFill>
                  <a:schemeClr val="tx1"/>
                </a:solidFill>
                <a:latin typeface="+mn-lt"/>
                <a:ea typeface="+mn-ea"/>
                <a:cs typeface="+mn-cs"/>
              </a:rPr>
              <a:t>》2011</a:t>
            </a:r>
            <a:r>
              <a:rPr lang="zh-CN" altLang="en-US" sz="1200" kern="1200" baseline="0" dirty="0" smtClean="0">
                <a:solidFill>
                  <a:schemeClr val="tx1"/>
                </a:solidFill>
                <a:latin typeface="+mn-lt"/>
                <a:ea typeface="+mn-ea"/>
                <a:cs typeface="+mn-cs"/>
              </a:rPr>
              <a:t>年度的相关统计分析指标为：影响因子</a:t>
            </a:r>
            <a:r>
              <a:rPr lang="en-US" altLang="zh-CN" sz="1200" kern="1200" baseline="0" dirty="0" smtClean="0">
                <a:solidFill>
                  <a:schemeClr val="tx1"/>
                </a:solidFill>
                <a:latin typeface="+mn-lt"/>
                <a:ea typeface="+mn-ea"/>
                <a:cs typeface="+mn-cs"/>
              </a:rPr>
              <a:t>0.918</a:t>
            </a:r>
            <a:r>
              <a:rPr lang="zh-CN" altLang="en-US" sz="1200" kern="1200" baseline="0" dirty="0" smtClean="0">
                <a:solidFill>
                  <a:schemeClr val="tx1"/>
                </a:solidFill>
                <a:latin typeface="+mn-lt"/>
                <a:ea typeface="+mn-ea"/>
                <a:cs typeface="+mn-cs"/>
              </a:rPr>
              <a:t>，总引用频次</a:t>
            </a:r>
            <a:r>
              <a:rPr lang="en-US" altLang="zh-CN" sz="1200" kern="1200" baseline="0" dirty="0" smtClean="0">
                <a:solidFill>
                  <a:schemeClr val="tx1"/>
                </a:solidFill>
                <a:latin typeface="+mn-lt"/>
                <a:ea typeface="+mn-ea"/>
                <a:cs typeface="+mn-cs"/>
              </a:rPr>
              <a:t>422</a:t>
            </a:r>
            <a:r>
              <a:rPr lang="zh-CN" altLang="en-US" sz="1200" kern="1200" baseline="0" dirty="0" smtClean="0">
                <a:solidFill>
                  <a:schemeClr val="tx1"/>
                </a:solidFill>
                <a:latin typeface="+mn-lt"/>
                <a:ea typeface="+mn-ea"/>
                <a:cs typeface="+mn-cs"/>
              </a:rPr>
              <a:t>，即年指标</a:t>
            </a:r>
            <a:r>
              <a:rPr lang="en-US" altLang="zh-CN" sz="1200" kern="1200" baseline="0" dirty="0" smtClean="0">
                <a:solidFill>
                  <a:schemeClr val="tx1"/>
                </a:solidFill>
                <a:latin typeface="+mn-lt"/>
                <a:ea typeface="+mn-ea"/>
                <a:cs typeface="+mn-cs"/>
              </a:rPr>
              <a:t>0.679</a:t>
            </a:r>
            <a:r>
              <a:rPr lang="zh-CN" altLang="en-US" sz="1200" kern="1200" baseline="0" dirty="0" smtClean="0">
                <a:solidFill>
                  <a:schemeClr val="tx1"/>
                </a:solidFill>
                <a:latin typeface="+mn-lt"/>
                <a:ea typeface="+mn-ea"/>
                <a:cs typeface="+mn-cs"/>
              </a:rPr>
              <a:t>，</a:t>
            </a:r>
          </a:p>
          <a:p>
            <a:r>
              <a:rPr lang="zh-CN" altLang="en-US" sz="1200" kern="1200" baseline="0" dirty="0" smtClean="0">
                <a:solidFill>
                  <a:schemeClr val="tx1"/>
                </a:solidFill>
                <a:latin typeface="+mn-lt"/>
                <a:ea typeface="+mn-ea"/>
                <a:cs typeface="+mn-cs"/>
              </a:rPr>
              <a:t>他引率</a:t>
            </a:r>
            <a:r>
              <a:rPr lang="en-US" altLang="zh-CN" sz="1200" kern="1200" baseline="0" dirty="0" smtClean="0">
                <a:solidFill>
                  <a:schemeClr val="tx1"/>
                </a:solidFill>
                <a:latin typeface="+mn-lt"/>
                <a:ea typeface="+mn-ea"/>
                <a:cs typeface="+mn-cs"/>
              </a:rPr>
              <a:t>0.40</a:t>
            </a:r>
            <a:r>
              <a:rPr lang="zh-CN" altLang="en-US" sz="1200" kern="1200" baseline="0" dirty="0" smtClean="0">
                <a:solidFill>
                  <a:schemeClr val="tx1"/>
                </a:solidFill>
                <a:latin typeface="+mn-lt"/>
                <a:ea typeface="+mn-ea"/>
                <a:cs typeface="+mn-cs"/>
              </a:rPr>
              <a:t>，引用刊数</a:t>
            </a:r>
            <a:r>
              <a:rPr lang="en-US" altLang="zh-CN" sz="1200" kern="1200" baseline="0" dirty="0" smtClean="0">
                <a:solidFill>
                  <a:schemeClr val="tx1"/>
                </a:solidFill>
                <a:latin typeface="+mn-lt"/>
                <a:ea typeface="+mn-ea"/>
                <a:cs typeface="+mn-cs"/>
              </a:rPr>
              <a:t>118</a:t>
            </a:r>
            <a:r>
              <a:rPr lang="zh-CN" altLang="en-US" sz="1200" kern="1200" baseline="0" dirty="0" smtClean="0">
                <a:solidFill>
                  <a:schemeClr val="tx1"/>
                </a:solidFill>
                <a:latin typeface="+mn-lt"/>
                <a:ea typeface="+mn-ea"/>
                <a:cs typeface="+mn-cs"/>
              </a:rPr>
              <a:t>，学科影响指标</a:t>
            </a:r>
            <a:r>
              <a:rPr lang="en-US" altLang="zh-CN" sz="1200" kern="1200" baseline="0" dirty="0" smtClean="0">
                <a:solidFill>
                  <a:schemeClr val="tx1"/>
                </a:solidFill>
                <a:latin typeface="+mn-lt"/>
                <a:ea typeface="+mn-ea"/>
                <a:cs typeface="+mn-cs"/>
              </a:rPr>
              <a:t>1.15</a:t>
            </a:r>
            <a:r>
              <a:rPr lang="zh-CN" altLang="en-US" sz="1200" kern="1200" baseline="0" dirty="0" smtClean="0">
                <a:solidFill>
                  <a:schemeClr val="tx1"/>
                </a:solidFill>
                <a:latin typeface="+mn-lt"/>
                <a:ea typeface="+mn-ea"/>
                <a:cs typeface="+mn-cs"/>
              </a:rPr>
              <a:t>，学科扩散指标</a:t>
            </a:r>
            <a:r>
              <a:rPr lang="en-US" altLang="zh-CN" sz="1200" kern="1200" baseline="0" dirty="0" smtClean="0">
                <a:solidFill>
                  <a:schemeClr val="tx1"/>
                </a:solidFill>
                <a:latin typeface="+mn-lt"/>
                <a:ea typeface="+mn-ea"/>
                <a:cs typeface="+mn-cs"/>
              </a:rPr>
              <a:t>1.82</a:t>
            </a:r>
            <a:r>
              <a:rPr lang="zh-CN" altLang="en-US" sz="1200" kern="1200" baseline="0" dirty="0" smtClean="0">
                <a:solidFill>
                  <a:schemeClr val="tx1"/>
                </a:solidFill>
                <a:latin typeface="+mn-lt"/>
                <a:ea typeface="+mn-ea"/>
                <a:cs typeface="+mn-cs"/>
              </a:rPr>
              <a:t>，被引半衰期</a:t>
            </a:r>
            <a:r>
              <a:rPr lang="en-US" altLang="zh-CN" sz="1200" kern="1200" baseline="0" dirty="0" smtClean="0">
                <a:solidFill>
                  <a:schemeClr val="tx1"/>
                </a:solidFill>
                <a:latin typeface="+mn-lt"/>
                <a:ea typeface="+mn-ea"/>
                <a:cs typeface="+mn-cs"/>
              </a:rPr>
              <a:t>5.14</a:t>
            </a:r>
            <a:r>
              <a:rPr lang="zh-CN" altLang="en-US" sz="1200" kern="1200" baseline="0" dirty="0" smtClean="0">
                <a:solidFill>
                  <a:schemeClr val="tx1"/>
                </a:solidFill>
                <a:latin typeface="+mn-lt"/>
                <a:ea typeface="+mn-ea"/>
                <a:cs typeface="+mn-cs"/>
              </a:rPr>
              <a:t>，</a:t>
            </a:r>
            <a:r>
              <a:rPr lang="en-US" altLang="zh-CN" sz="1200" kern="1200" baseline="0" dirty="0" smtClean="0">
                <a:solidFill>
                  <a:schemeClr val="tx1"/>
                </a:solidFill>
                <a:latin typeface="+mn-lt"/>
                <a:ea typeface="+mn-ea"/>
                <a:cs typeface="+mn-cs"/>
              </a:rPr>
              <a:t>h</a:t>
            </a:r>
            <a:r>
              <a:rPr lang="zh-CN" altLang="en-US" sz="1200" kern="1200" baseline="0" dirty="0" smtClean="0">
                <a:solidFill>
                  <a:schemeClr val="tx1"/>
                </a:solidFill>
                <a:latin typeface="+mn-lt"/>
                <a:ea typeface="+mn-ea"/>
                <a:cs typeface="+mn-cs"/>
              </a:rPr>
              <a:t>指数</a:t>
            </a:r>
            <a:r>
              <a:rPr lang="en-US" altLang="zh-CN" sz="1200" kern="1200" baseline="0" dirty="0" smtClean="0">
                <a:solidFill>
                  <a:schemeClr val="tx1"/>
                </a:solidFill>
                <a:latin typeface="+mn-lt"/>
                <a:ea typeface="+mn-ea"/>
                <a:cs typeface="+mn-cs"/>
              </a:rPr>
              <a:t>4</a:t>
            </a:r>
            <a:r>
              <a:rPr lang="zh-CN" altLang="en-US" sz="1200" kern="1200" baseline="0" dirty="0" smtClean="0">
                <a:solidFill>
                  <a:schemeClr val="tx1"/>
                </a:solidFill>
                <a:latin typeface="+mn-lt"/>
                <a:ea typeface="+mn-ea"/>
                <a:cs typeface="+mn-cs"/>
              </a:rPr>
              <a:t>，在“万方数</a:t>
            </a:r>
          </a:p>
          <a:p>
            <a:r>
              <a:rPr lang="zh-CN" altLang="en-US" sz="1200" kern="1200" baseline="0" dirty="0" smtClean="0">
                <a:solidFill>
                  <a:schemeClr val="tx1"/>
                </a:solidFill>
                <a:latin typeface="+mn-lt"/>
                <a:ea typeface="+mn-ea"/>
                <a:cs typeface="+mn-cs"/>
              </a:rPr>
              <a:t>据”的年度下载量为</a:t>
            </a:r>
            <a:r>
              <a:rPr lang="en-US" altLang="zh-CN" sz="1200" kern="1200" baseline="0" dirty="0" smtClean="0">
                <a:solidFill>
                  <a:schemeClr val="tx1"/>
                </a:solidFill>
                <a:latin typeface="+mn-lt"/>
                <a:ea typeface="+mn-ea"/>
                <a:cs typeface="+mn-cs"/>
              </a:rPr>
              <a:t>4868</a:t>
            </a:r>
            <a:r>
              <a:rPr lang="zh-CN" altLang="en-US" sz="1200" kern="1200" baseline="0" dirty="0" smtClean="0">
                <a:solidFill>
                  <a:schemeClr val="tx1"/>
                </a:solidFill>
                <a:latin typeface="+mn-lt"/>
                <a:ea typeface="+mn-ea"/>
                <a:cs typeface="+mn-cs"/>
              </a:rPr>
              <a:t>篇次。而</a:t>
            </a:r>
            <a:r>
              <a:rPr lang="en-US" altLang="zh-CN" sz="1200" kern="1200" baseline="0" dirty="0" smtClean="0">
                <a:solidFill>
                  <a:schemeClr val="tx1"/>
                </a:solidFill>
                <a:latin typeface="+mn-lt"/>
                <a:ea typeface="+mn-ea"/>
                <a:cs typeface="+mn-cs"/>
              </a:rPr>
              <a:t>2010</a:t>
            </a:r>
            <a:r>
              <a:rPr lang="zh-CN" altLang="en-US" sz="1200" kern="1200" baseline="0" dirty="0" smtClean="0">
                <a:solidFill>
                  <a:schemeClr val="tx1"/>
                </a:solidFill>
                <a:latin typeface="+mn-lt"/>
                <a:ea typeface="+mn-ea"/>
                <a:cs typeface="+mn-cs"/>
              </a:rPr>
              <a:t>年度本刊的相关指标为：影响因子</a:t>
            </a:r>
            <a:r>
              <a:rPr lang="en-US" altLang="zh-CN" sz="1200" kern="1200" baseline="0" dirty="0" smtClean="0">
                <a:solidFill>
                  <a:schemeClr val="tx1"/>
                </a:solidFill>
                <a:latin typeface="+mn-lt"/>
                <a:ea typeface="+mn-ea"/>
                <a:cs typeface="+mn-cs"/>
              </a:rPr>
              <a:t>0.553</a:t>
            </a:r>
            <a:r>
              <a:rPr lang="zh-CN" altLang="en-US" sz="1200" kern="1200" baseline="0" dirty="0" smtClean="0">
                <a:solidFill>
                  <a:schemeClr val="tx1"/>
                </a:solidFill>
                <a:latin typeface="+mn-lt"/>
                <a:ea typeface="+mn-ea"/>
                <a:cs typeface="+mn-cs"/>
              </a:rPr>
              <a:t>，总引用频次</a:t>
            </a:r>
            <a:r>
              <a:rPr lang="en-US" altLang="zh-CN" sz="1200" kern="1200" baseline="0" dirty="0" smtClean="0">
                <a:solidFill>
                  <a:schemeClr val="tx1"/>
                </a:solidFill>
                <a:latin typeface="+mn-lt"/>
                <a:ea typeface="+mn-ea"/>
                <a:cs typeface="+mn-cs"/>
              </a:rPr>
              <a:t>291</a:t>
            </a:r>
            <a:r>
              <a:rPr lang="zh-CN" altLang="en-US" sz="1200" kern="1200" baseline="0" dirty="0" smtClean="0">
                <a:solidFill>
                  <a:schemeClr val="tx1"/>
                </a:solidFill>
                <a:latin typeface="+mn-lt"/>
                <a:ea typeface="+mn-ea"/>
                <a:cs typeface="+mn-cs"/>
              </a:rPr>
              <a:t>，即年指标</a:t>
            </a:r>
          </a:p>
          <a:p>
            <a:r>
              <a:rPr lang="en-US" altLang="zh-CN" sz="1200" kern="1200" baseline="0" dirty="0" smtClean="0">
                <a:solidFill>
                  <a:schemeClr val="tx1"/>
                </a:solidFill>
                <a:latin typeface="+mn-lt"/>
                <a:ea typeface="+mn-ea"/>
                <a:cs typeface="+mn-cs"/>
              </a:rPr>
              <a:t>0.188</a:t>
            </a:r>
            <a:r>
              <a:rPr lang="zh-CN" altLang="en-US" sz="1200" kern="1200" baseline="0" dirty="0" smtClean="0">
                <a:solidFill>
                  <a:schemeClr val="tx1"/>
                </a:solidFill>
                <a:latin typeface="+mn-lt"/>
                <a:ea typeface="+mn-ea"/>
                <a:cs typeface="+mn-cs"/>
              </a:rPr>
              <a:t>，他引率</a:t>
            </a:r>
            <a:r>
              <a:rPr lang="en-US" altLang="zh-CN" sz="1200" kern="1200" baseline="0" dirty="0" smtClean="0">
                <a:solidFill>
                  <a:schemeClr val="tx1"/>
                </a:solidFill>
                <a:latin typeface="+mn-lt"/>
                <a:ea typeface="+mn-ea"/>
                <a:cs typeface="+mn-cs"/>
              </a:rPr>
              <a:t>0.73</a:t>
            </a:r>
            <a:r>
              <a:rPr lang="zh-CN" altLang="en-US" sz="1200" kern="1200" baseline="0" dirty="0" smtClean="0">
                <a:solidFill>
                  <a:schemeClr val="tx1"/>
                </a:solidFill>
                <a:latin typeface="+mn-lt"/>
                <a:ea typeface="+mn-ea"/>
                <a:cs typeface="+mn-cs"/>
              </a:rPr>
              <a:t>，引用刊数</a:t>
            </a:r>
            <a:r>
              <a:rPr lang="en-US" altLang="zh-CN" sz="1200" kern="1200" baseline="0" dirty="0" smtClean="0">
                <a:solidFill>
                  <a:schemeClr val="tx1"/>
                </a:solidFill>
                <a:latin typeface="+mn-lt"/>
                <a:ea typeface="+mn-ea"/>
                <a:cs typeface="+mn-cs"/>
              </a:rPr>
              <a:t>132</a:t>
            </a:r>
            <a:r>
              <a:rPr lang="zh-CN" altLang="en-US" sz="1200" kern="1200" baseline="0" dirty="0" smtClean="0">
                <a:solidFill>
                  <a:schemeClr val="tx1"/>
                </a:solidFill>
                <a:latin typeface="+mn-lt"/>
                <a:ea typeface="+mn-ea"/>
                <a:cs typeface="+mn-cs"/>
              </a:rPr>
              <a:t>，学科影响指标</a:t>
            </a:r>
            <a:r>
              <a:rPr lang="en-US" altLang="zh-CN" sz="1200" kern="1200" baseline="0" dirty="0" smtClean="0">
                <a:solidFill>
                  <a:schemeClr val="tx1"/>
                </a:solidFill>
                <a:latin typeface="+mn-lt"/>
                <a:ea typeface="+mn-ea"/>
                <a:cs typeface="+mn-cs"/>
              </a:rPr>
              <a:t>0.18</a:t>
            </a:r>
            <a:r>
              <a:rPr lang="zh-CN" altLang="en-US" sz="1200" kern="1200" baseline="0" dirty="0" smtClean="0">
                <a:solidFill>
                  <a:schemeClr val="tx1"/>
                </a:solidFill>
                <a:latin typeface="+mn-lt"/>
                <a:ea typeface="+mn-ea"/>
                <a:cs typeface="+mn-cs"/>
              </a:rPr>
              <a:t>，学科扩散指标</a:t>
            </a:r>
            <a:r>
              <a:rPr lang="en-US" altLang="zh-CN" sz="1200" kern="1200" baseline="0" dirty="0" smtClean="0">
                <a:solidFill>
                  <a:schemeClr val="tx1"/>
                </a:solidFill>
                <a:latin typeface="+mn-lt"/>
                <a:ea typeface="+mn-ea"/>
                <a:cs typeface="+mn-cs"/>
              </a:rPr>
              <a:t>1.83</a:t>
            </a:r>
            <a:r>
              <a:rPr lang="zh-CN" altLang="en-US" sz="1200" kern="1200" baseline="0" dirty="0" smtClean="0">
                <a:solidFill>
                  <a:schemeClr val="tx1"/>
                </a:solidFill>
                <a:latin typeface="+mn-lt"/>
                <a:ea typeface="+mn-ea"/>
                <a:cs typeface="+mn-cs"/>
              </a:rPr>
              <a:t>，被引半衰期</a:t>
            </a:r>
            <a:r>
              <a:rPr lang="en-US" altLang="zh-CN" sz="1200" kern="1200" baseline="0" dirty="0" smtClean="0">
                <a:solidFill>
                  <a:schemeClr val="tx1"/>
                </a:solidFill>
                <a:latin typeface="+mn-lt"/>
                <a:ea typeface="+mn-ea"/>
                <a:cs typeface="+mn-cs"/>
              </a:rPr>
              <a:t>5.69</a:t>
            </a:r>
            <a:r>
              <a:rPr lang="zh-CN" altLang="en-US" sz="1200" kern="1200" baseline="0" dirty="0" smtClean="0">
                <a:solidFill>
                  <a:schemeClr val="tx1"/>
                </a:solidFill>
                <a:latin typeface="+mn-lt"/>
                <a:ea typeface="+mn-ea"/>
                <a:cs typeface="+mn-cs"/>
              </a:rPr>
              <a:t>。</a:t>
            </a:r>
          </a:p>
          <a:p>
            <a:r>
              <a:rPr lang="zh-CN" altLang="en-US" sz="1200" kern="1200" baseline="0" dirty="0" smtClean="0">
                <a:solidFill>
                  <a:schemeClr val="tx1"/>
                </a:solidFill>
                <a:latin typeface="+mn-lt"/>
                <a:ea typeface="+mn-ea"/>
                <a:cs typeface="+mn-cs"/>
              </a:rPr>
              <a:t>本刊编辑部</a:t>
            </a:r>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 The ‘three-level review’ is based on the hierarchy of Chinese publishing houses: the first review is done by the editor, the second review by the head of the editorial department, and the final review is finished by the editor-in-chief of the house.</a:t>
            </a:r>
            <a:endParaRPr lang="zh-CN" altLang="zh-CN" sz="1200" kern="120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E1C893D2-66CF-44EB-8FAA-128A547722EA}"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83568" y="1484784"/>
            <a:ext cx="7772400" cy="1470025"/>
          </a:xfrm>
        </p:spPr>
        <p:txBody>
          <a:bodyPr/>
          <a:lstStyle>
            <a:lvl1pPr>
              <a:defRPr>
                <a:solidFill>
                  <a:srgbClr val="006666"/>
                </a:solidFill>
                <a:latin typeface="+mj-lt"/>
              </a:defRPr>
            </a:lvl1pPr>
          </a:lstStyle>
          <a:p>
            <a:r>
              <a:rPr lang="en-US" altLang="zh-CN" dirty="0" smtClean="0"/>
              <a:t>Title</a:t>
            </a:r>
            <a:endParaRPr lang="zh-CN" altLang="en-US" dirty="0"/>
          </a:p>
        </p:txBody>
      </p:sp>
      <p:sp>
        <p:nvSpPr>
          <p:cNvPr id="3" name="副标题 2"/>
          <p:cNvSpPr>
            <a:spLocks noGrp="1"/>
          </p:cNvSpPr>
          <p:nvPr>
            <p:ph type="subTitle" idx="1" hasCustomPrompt="1"/>
          </p:nvPr>
        </p:nvSpPr>
        <p:spPr>
          <a:xfrm>
            <a:off x="1403648" y="3140968"/>
            <a:ext cx="6400800" cy="1752600"/>
          </a:xfrm>
        </p:spPr>
        <p:txBody>
          <a:bodyPr/>
          <a:lstStyle>
            <a:lvl1pPr marL="0" indent="0" algn="ctr">
              <a:buNone/>
              <a:defRPr>
                <a:solidFill>
                  <a:srgbClr val="3366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dirty="0" smtClean="0"/>
              <a:t>Subtitle</a:t>
            </a:r>
            <a:endParaRPr lang="zh-CN" altLang="en-US" dirty="0"/>
          </a:p>
        </p:txBody>
      </p:sp>
      <p:sp>
        <p:nvSpPr>
          <p:cNvPr id="4" name="日期占位符 3"/>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B15C88-2AAB-4609-B3B5-219A7EB689E7}" type="slidenum">
              <a:rPr lang="zh-CN" altLang="en-US" smtClean="0"/>
              <a:pPr/>
              <a:t>‹#›</a:t>
            </a:fld>
            <a:endParaRPr lang="zh-CN" altLang="en-US"/>
          </a:p>
        </p:txBody>
      </p:sp>
      <p:pic>
        <p:nvPicPr>
          <p:cNvPr id="1026" name="Picture 2"/>
          <p:cNvPicPr>
            <a:picLocks noChangeAspect="1" noChangeArrowheads="1"/>
          </p:cNvPicPr>
          <p:nvPr userDrawn="1"/>
        </p:nvPicPr>
        <p:blipFill>
          <a:blip r:embed="rId2" cstate="print"/>
          <a:srcRect/>
          <a:stretch>
            <a:fillRect/>
          </a:stretch>
        </p:blipFill>
        <p:spPr bwMode="auto">
          <a:xfrm>
            <a:off x="0" y="4077072"/>
            <a:ext cx="9144000" cy="2780928"/>
          </a:xfrm>
          <a:prstGeom prst="rect">
            <a:avLst/>
          </a:prstGeom>
          <a:noFill/>
          <a:ln w="9525">
            <a:noFill/>
            <a:miter lim="800000"/>
            <a:headEnd/>
            <a:tailEnd/>
          </a:ln>
        </p:spPr>
      </p:pic>
      <p:pic>
        <p:nvPicPr>
          <p:cNvPr id="1027" name="Picture 3"/>
          <p:cNvPicPr>
            <a:picLocks noChangeAspect="1" noChangeArrowheads="1"/>
          </p:cNvPicPr>
          <p:nvPr userDrawn="1"/>
        </p:nvPicPr>
        <p:blipFill>
          <a:blip r:embed="rId3" cstate="print"/>
          <a:srcRect/>
          <a:stretch>
            <a:fillRect/>
          </a:stretch>
        </p:blipFill>
        <p:spPr bwMode="auto">
          <a:xfrm>
            <a:off x="0" y="332656"/>
            <a:ext cx="3848100" cy="5524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475656" y="274638"/>
            <a:ext cx="7211144" cy="1143000"/>
          </a:xfrm>
        </p:spPr>
        <p:txBody>
          <a:bodyPr/>
          <a:lstStyle>
            <a:lvl1pPr>
              <a:defRPr>
                <a:solidFill>
                  <a:srgbClr val="006666"/>
                </a:solidFill>
                <a:latin typeface="+mj-lt"/>
              </a:defRPr>
            </a:lvl1pPr>
          </a:lstStyle>
          <a:p>
            <a:r>
              <a:rPr lang="en-US" altLang="zh-CN" dirty="0" smtClean="0"/>
              <a:t>Title</a:t>
            </a:r>
            <a:endParaRPr lang="zh-CN" altLang="en-US" dirty="0"/>
          </a:p>
        </p:txBody>
      </p:sp>
      <p:pic>
        <p:nvPicPr>
          <p:cNvPr id="2051" name="Picture 3"/>
          <p:cNvPicPr>
            <a:picLocks noChangeAspect="1" noChangeArrowheads="1"/>
          </p:cNvPicPr>
          <p:nvPr userDrawn="1"/>
        </p:nvPicPr>
        <p:blipFill>
          <a:blip r:embed="rId2" cstate="print"/>
          <a:srcRect l="15974" r="6276"/>
          <a:stretch>
            <a:fillRect/>
          </a:stretch>
        </p:blipFill>
        <p:spPr bwMode="auto">
          <a:xfrm>
            <a:off x="0" y="0"/>
            <a:ext cx="1224136" cy="6858000"/>
          </a:xfrm>
          <a:prstGeom prst="rect">
            <a:avLst/>
          </a:prstGeom>
          <a:noFill/>
          <a:ln w="9525">
            <a:noFill/>
            <a:miter lim="800000"/>
            <a:headEnd/>
            <a:tailEnd/>
          </a:ln>
        </p:spPr>
      </p:pic>
      <p:pic>
        <p:nvPicPr>
          <p:cNvPr id="2052" name="Picture 4" descr="D:\Cool Pics\事物\新图片.TIF"/>
          <p:cNvPicPr>
            <a:picLocks noChangeAspect="1" noChangeArrowheads="1"/>
          </p:cNvPicPr>
          <p:nvPr userDrawn="1"/>
        </p:nvPicPr>
        <p:blipFill>
          <a:blip r:embed="rId3" cstate="print">
            <a:duotone>
              <a:schemeClr val="bg2">
                <a:shade val="45000"/>
                <a:satMod val="135000"/>
              </a:schemeClr>
              <a:prstClr val="white"/>
            </a:duotone>
          </a:blip>
          <a:srcRect/>
          <a:stretch>
            <a:fillRect/>
          </a:stretch>
        </p:blipFill>
        <p:spPr bwMode="auto">
          <a:xfrm>
            <a:off x="8460432" y="6169133"/>
            <a:ext cx="683568" cy="688867"/>
          </a:xfrm>
          <a:prstGeom prst="rect">
            <a:avLst/>
          </a:prstGeom>
          <a:noFill/>
        </p:spPr>
      </p:pic>
      <p:sp>
        <p:nvSpPr>
          <p:cNvPr id="10" name="内容占位符 2"/>
          <p:cNvSpPr>
            <a:spLocks noGrp="1"/>
          </p:cNvSpPr>
          <p:nvPr>
            <p:ph idx="1"/>
          </p:nvPr>
        </p:nvSpPr>
        <p:spPr>
          <a:xfrm>
            <a:off x="1475656" y="1628800"/>
            <a:ext cx="7221488" cy="5040560"/>
          </a:xfrm>
        </p:spPr>
        <p:txBody>
          <a:bodyPr>
            <a:normAutofit/>
          </a:bodyPr>
          <a:lstStyle>
            <a:lvl1pPr>
              <a:defRPr sz="2800">
                <a:solidFill>
                  <a:srgbClr val="336699"/>
                </a:solidFill>
                <a:latin typeface="+mn-lt"/>
                <a:ea typeface="微软雅黑" pitchFamily="34" charset="-122"/>
              </a:defRPr>
            </a:lvl1pPr>
          </a:lstStyle>
          <a:p>
            <a:pPr lvl="0"/>
            <a:r>
              <a:rPr lang="zh-CN" altLang="en-US" dirty="0" smtClean="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95FB05-E660-4A07-B2C2-926CEABE1B7C}" type="datetimeFigureOut">
              <a:rPr lang="zh-CN" altLang="en-US" smtClean="0"/>
              <a:pPr/>
              <a:t>2013-08-11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AB15C88-2AAB-4609-B3B5-219A7EB689E7}"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5FB05-E660-4A07-B2C2-926CEABE1B7C}" type="datetimeFigureOut">
              <a:rPr lang="zh-CN" altLang="en-US" smtClean="0"/>
              <a:pPr/>
              <a:t>2013-08-11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15C88-2AAB-4609-B3B5-219A7EB689E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hyperlink" Target="http://en.whu.edu.cn/info.php?rid=499" TargetMode="External"/><Relationship Id="rId13"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7.jpeg"/><Relationship Id="rId12" Type="http://schemas.openxmlformats.org/officeDocument/2006/relationships/hyperlink" Target="http://en.whu.edu.cn/info.php?rid=495" TargetMode="External"/><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6.xml"/><Relationship Id="rId6" Type="http://schemas.openxmlformats.org/officeDocument/2006/relationships/hyperlink" Target="http://en.whu.edu.cn/info.php?rid=500"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2.png"/><Relationship Id="rId10" Type="http://schemas.openxmlformats.org/officeDocument/2006/relationships/hyperlink" Target="http://en.whu.edu.cn/info.php?rid=494" TargetMode="External"/><Relationship Id="rId4" Type="http://schemas.openxmlformats.org/officeDocument/2006/relationships/hyperlink" Target="http://en.whu.edu.cn/info.php?rid=501" TargetMode="External"/><Relationship Id="rId9" Type="http://schemas.openxmlformats.org/officeDocument/2006/relationships/image" Target="../media/image8.jpe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000" b="1" dirty="0"/>
              <a:t>Scholarly Publishing in China: Overview and Opportunities</a:t>
            </a:r>
            <a:endParaRPr lang="zh-CN" altLang="en-US" sz="4000" b="1" dirty="0"/>
          </a:p>
        </p:txBody>
      </p:sp>
      <p:sp>
        <p:nvSpPr>
          <p:cNvPr id="3" name="副标题 2"/>
          <p:cNvSpPr>
            <a:spLocks noGrp="1"/>
          </p:cNvSpPr>
          <p:nvPr>
            <p:ph type="subTitle" idx="1"/>
          </p:nvPr>
        </p:nvSpPr>
        <p:spPr/>
        <p:txBody>
          <a:bodyPr>
            <a:normAutofit/>
          </a:bodyPr>
          <a:lstStyle/>
          <a:p>
            <a:r>
              <a:rPr lang="en-US" altLang="zh-CN" sz="2800" b="1" dirty="0" smtClean="0">
                <a:latin typeface="+mj-lt"/>
                <a:ea typeface="Cambria Math" pitchFamily="18" charset="0"/>
              </a:rPr>
              <a:t>Dr. </a:t>
            </a:r>
            <a:r>
              <a:rPr lang="en-US" altLang="zh-CN" sz="2800" b="1" dirty="0" err="1" smtClean="0">
                <a:latin typeface="+mj-lt"/>
                <a:ea typeface="Cambria Math" pitchFamily="18" charset="0"/>
              </a:rPr>
              <a:t>Lifang</a:t>
            </a:r>
            <a:r>
              <a:rPr lang="en-US" altLang="zh-CN" sz="2800" b="1" dirty="0" smtClean="0">
                <a:latin typeface="+mj-lt"/>
                <a:ea typeface="Cambria Math" pitchFamily="18" charset="0"/>
              </a:rPr>
              <a:t> </a:t>
            </a:r>
            <a:r>
              <a:rPr lang="en-US" altLang="zh-CN" sz="2800" b="1" dirty="0" err="1" smtClean="0">
                <a:latin typeface="+mj-lt"/>
                <a:ea typeface="Cambria Math" pitchFamily="18" charset="0"/>
              </a:rPr>
              <a:t>Xu</a:t>
            </a:r>
            <a:endParaRPr lang="en-US" altLang="zh-CN" sz="2800" b="1" dirty="0" smtClean="0">
              <a:latin typeface="+mj-lt"/>
              <a:ea typeface="Cambria Math" pitchFamily="18" charset="0"/>
            </a:endParaRPr>
          </a:p>
          <a:p>
            <a:pPr>
              <a:lnSpc>
                <a:spcPct val="125000"/>
              </a:lnSpc>
            </a:pPr>
            <a:r>
              <a:rPr lang="en-US" altLang="zh-CN" sz="2000" dirty="0" smtClean="0"/>
              <a:t>Publishing Science Department, School of Information Management, Wuhan University, China</a:t>
            </a:r>
            <a:endParaRPr lang="zh-CN"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03648" y="476672"/>
            <a:ext cx="7211144" cy="1143000"/>
          </a:xfrm>
        </p:spPr>
        <p:txBody>
          <a:bodyPr>
            <a:normAutofit/>
          </a:bodyPr>
          <a:lstStyle/>
          <a:p>
            <a:pPr>
              <a:lnSpc>
                <a:spcPct val="150000"/>
              </a:lnSpc>
            </a:pPr>
            <a:r>
              <a:rPr lang="en-US" altLang="zh-CN" sz="2400" b="1" dirty="0" smtClean="0"/>
              <a:t>Fig. 4  Eleven Countries’ R&amp;D Expenditure </a:t>
            </a:r>
            <a:r>
              <a:rPr lang="en-US" altLang="zh-CN" sz="2000" b="1" dirty="0" smtClean="0"/>
              <a:t/>
            </a:r>
            <a:br>
              <a:rPr lang="en-US" altLang="zh-CN" sz="2000" b="1" dirty="0" smtClean="0"/>
            </a:br>
            <a:r>
              <a:rPr lang="en-US" altLang="zh-CN" sz="2000" b="1" dirty="0" smtClean="0"/>
              <a:t>(% of GDP)</a:t>
            </a:r>
            <a:endParaRPr lang="zh-CN" altLang="en-US" sz="2000" b="1" dirty="0"/>
          </a:p>
        </p:txBody>
      </p:sp>
      <p:graphicFrame>
        <p:nvGraphicFramePr>
          <p:cNvPr id="4" name="图表 3"/>
          <p:cNvGraphicFramePr/>
          <p:nvPr/>
        </p:nvGraphicFramePr>
        <p:xfrm>
          <a:off x="1403648" y="1412776"/>
          <a:ext cx="7740352"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03648" y="5589240"/>
            <a:ext cx="7488832" cy="830997"/>
          </a:xfrm>
          <a:prstGeom prst="rect">
            <a:avLst/>
          </a:prstGeom>
          <a:noFill/>
        </p:spPr>
        <p:txBody>
          <a:bodyPr wrap="square" rtlCol="0">
            <a:spAutoFit/>
          </a:bodyPr>
          <a:lstStyle/>
          <a:p>
            <a:r>
              <a:rPr lang="en-US" altLang="zh-CN" sz="1600" dirty="0" smtClean="0"/>
              <a:t>Source: China Main Science and Technology  Indicator Database. http://www.sts.org.cn/kjnew/maintitle/Rdnc.asp?Mainq=1&amp;Subq=5&amp;Sele=(1,2,3,4,5,6,7,8,9,10,11,12,13,14,)&amp;</a:t>
            </a:r>
            <a:endParaRPr lang="zh-CN" altLang="en-US" sz="1600" dirty="0"/>
          </a:p>
        </p:txBody>
      </p:sp>
    </p:spTree>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6" name="Picture 4" descr="http://www.myqqface.net/smiles/2008/11/onion_big117.gif"/>
          <p:cNvPicPr>
            <a:picLocks noChangeAspect="1" noChangeArrowheads="1"/>
          </p:cNvPicPr>
          <p:nvPr/>
        </p:nvPicPr>
        <p:blipFill>
          <a:blip r:embed="rId3" cstate="print"/>
          <a:srcRect/>
          <a:stretch>
            <a:fillRect/>
          </a:stretch>
        </p:blipFill>
        <p:spPr bwMode="auto">
          <a:xfrm>
            <a:off x="6084000" y="3798000"/>
            <a:ext cx="3060000" cy="3060000"/>
          </a:xfrm>
          <a:prstGeom prst="rect">
            <a:avLst/>
          </a:prstGeom>
          <a:noFill/>
        </p:spPr>
      </p:pic>
      <p:sp>
        <p:nvSpPr>
          <p:cNvPr id="6" name="云形标注 5"/>
          <p:cNvSpPr/>
          <p:nvPr/>
        </p:nvSpPr>
        <p:spPr>
          <a:xfrm rot="20505607">
            <a:off x="3923928" y="2564904"/>
            <a:ext cx="2916000" cy="1656184"/>
          </a:xfrm>
          <a:prstGeom prst="cloudCallout">
            <a:avLst>
              <a:gd name="adj1" fmla="val 39149"/>
              <a:gd name="adj2" fmla="val 9183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b="1" dirty="0" smtClean="0">
                <a:solidFill>
                  <a:srgbClr val="336699"/>
                </a:solidFill>
                <a:latin typeface="EU-KY" pitchFamily="65" charset="-122"/>
                <a:ea typeface="EU-KY" pitchFamily="65" charset="-122"/>
              </a:rPr>
              <a:t>Low efficiency!</a:t>
            </a:r>
            <a:endParaRPr lang="zh-CN" altLang="en-US" sz="2400" b="1" dirty="0">
              <a:solidFill>
                <a:srgbClr val="336699"/>
              </a:solidFill>
              <a:latin typeface="EU-KY" pitchFamily="65" charset="-122"/>
              <a:ea typeface="EU-KY" pitchFamily="65" charset="-122"/>
            </a:endParaRPr>
          </a:p>
        </p:txBody>
      </p:sp>
      <p:grpSp>
        <p:nvGrpSpPr>
          <p:cNvPr id="30" name="组合 29"/>
          <p:cNvGrpSpPr/>
          <p:nvPr/>
        </p:nvGrpSpPr>
        <p:grpSpPr>
          <a:xfrm>
            <a:off x="1187624" y="548680"/>
            <a:ext cx="4896544" cy="1803649"/>
            <a:chOff x="1187624" y="548680"/>
            <a:chExt cx="4896544" cy="1803649"/>
          </a:xfrm>
        </p:grpSpPr>
        <p:pic>
          <p:nvPicPr>
            <p:cNvPr id="54278" name="Picture 6" descr="http://ts4.mm.bing.net/th?id=H.4635258664519315&amp;pid=1.7&amp;w=234&amp;h=144&amp;c=7&amp;rs=1"/>
            <p:cNvPicPr>
              <a:picLocks noChangeAspect="1" noChangeArrowheads="1"/>
            </p:cNvPicPr>
            <p:nvPr/>
          </p:nvPicPr>
          <p:blipFill>
            <a:blip r:embed="rId4" cstate="print"/>
            <a:srcRect/>
            <a:stretch>
              <a:fillRect/>
            </a:stretch>
          </p:blipFill>
          <p:spPr bwMode="auto">
            <a:xfrm>
              <a:off x="1187624" y="980728"/>
              <a:ext cx="2228850" cy="1371601"/>
            </a:xfrm>
            <a:prstGeom prst="rect">
              <a:avLst/>
            </a:prstGeom>
            <a:noFill/>
          </p:spPr>
        </p:pic>
        <p:pic>
          <p:nvPicPr>
            <p:cNvPr id="54280" name="Picture 8" descr="http://ts1.mm.bing.net/th?id=H.4688786837604344&amp;pid=1.7&amp;w=135&amp;h=155&amp;c=7&amp;rs=1"/>
            <p:cNvPicPr>
              <a:picLocks noChangeAspect="1" noChangeArrowheads="1"/>
            </p:cNvPicPr>
            <p:nvPr/>
          </p:nvPicPr>
          <p:blipFill>
            <a:blip r:embed="rId5" cstate="print"/>
            <a:srcRect l="5600" r="10401" b="12208"/>
            <a:stretch>
              <a:fillRect/>
            </a:stretch>
          </p:blipFill>
          <p:spPr bwMode="auto">
            <a:xfrm>
              <a:off x="4499992" y="1052736"/>
              <a:ext cx="936000" cy="1123200"/>
            </a:xfrm>
            <a:prstGeom prst="rect">
              <a:avLst/>
            </a:prstGeom>
            <a:noFill/>
          </p:spPr>
        </p:pic>
        <p:pic>
          <p:nvPicPr>
            <p:cNvPr id="54282" name="Picture 10" descr="http://ts2.mm.bing.net/th?id=H.4794842432931845&amp;pid=1.7&amp;w=139&amp;h=143&amp;c=7&amp;rs=1"/>
            <p:cNvPicPr>
              <a:picLocks noChangeAspect="1" noChangeArrowheads="1"/>
            </p:cNvPicPr>
            <p:nvPr/>
          </p:nvPicPr>
          <p:blipFill>
            <a:blip r:embed="rId6" cstate="print"/>
            <a:srcRect/>
            <a:stretch>
              <a:fillRect/>
            </a:stretch>
          </p:blipFill>
          <p:spPr bwMode="auto">
            <a:xfrm>
              <a:off x="3347864" y="980728"/>
              <a:ext cx="1259748" cy="1296000"/>
            </a:xfrm>
            <a:prstGeom prst="rect">
              <a:avLst/>
            </a:prstGeom>
            <a:noFill/>
          </p:spPr>
        </p:pic>
        <p:sp>
          <p:nvSpPr>
            <p:cNvPr id="10" name="矩形 9"/>
            <p:cNvSpPr/>
            <p:nvPr/>
          </p:nvSpPr>
          <p:spPr>
            <a:xfrm>
              <a:off x="1475656" y="620688"/>
              <a:ext cx="1656184" cy="43204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dirty="0" smtClean="0">
                  <a:solidFill>
                    <a:srgbClr val="336699"/>
                  </a:solidFill>
                </a:rPr>
                <a:t>Five Chinese Researchers</a:t>
              </a:r>
              <a:endParaRPr lang="zh-CN" altLang="en-US" dirty="0">
                <a:solidFill>
                  <a:srgbClr val="336699"/>
                </a:solidFill>
              </a:endParaRPr>
            </a:p>
          </p:txBody>
        </p:sp>
        <p:sp>
          <p:nvSpPr>
            <p:cNvPr id="11" name="矩形 10"/>
            <p:cNvSpPr/>
            <p:nvPr/>
          </p:nvSpPr>
          <p:spPr>
            <a:xfrm>
              <a:off x="4427984" y="548680"/>
              <a:ext cx="1656184" cy="432048"/>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zh-CN" dirty="0" smtClean="0">
                  <a:solidFill>
                    <a:srgbClr val="336699"/>
                  </a:solidFill>
                </a:rPr>
                <a:t>One American</a:t>
              </a:r>
            </a:p>
            <a:p>
              <a:pPr algn="ctr"/>
              <a:r>
                <a:rPr lang="en-US" altLang="zh-CN" dirty="0" smtClean="0">
                  <a:solidFill>
                    <a:srgbClr val="336699"/>
                  </a:solidFill>
                </a:rPr>
                <a:t>Researcher</a:t>
              </a:r>
              <a:endParaRPr lang="zh-CN" altLang="en-US" dirty="0">
                <a:solidFill>
                  <a:srgbClr val="336699"/>
                </a:solidFill>
              </a:endParaRPr>
            </a:p>
          </p:txBody>
        </p:sp>
      </p:grpSp>
      <p:sp>
        <p:nvSpPr>
          <p:cNvPr id="12" name="矩形 11"/>
          <p:cNvSpPr/>
          <p:nvPr/>
        </p:nvSpPr>
        <p:spPr>
          <a:xfrm>
            <a:off x="6156176" y="548680"/>
            <a:ext cx="2987824" cy="1368152"/>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r>
              <a:rPr lang="en-US" altLang="zh-CN" b="1" dirty="0" smtClean="0"/>
              <a:t>Source</a:t>
            </a:r>
            <a:r>
              <a:rPr lang="en-US" altLang="zh-CN" dirty="0" smtClean="0"/>
              <a:t>: </a:t>
            </a:r>
            <a:r>
              <a:rPr lang="en-US" altLang="zh-CN" dirty="0" err="1" smtClean="0"/>
              <a:t>Yasheng</a:t>
            </a:r>
            <a:r>
              <a:rPr lang="en-US" altLang="zh-CN" dirty="0" smtClean="0"/>
              <a:t>, Huang.</a:t>
            </a:r>
            <a:r>
              <a:rPr lang="zh-CN" altLang="en-US" dirty="0" smtClean="0"/>
              <a:t> </a:t>
            </a:r>
            <a:r>
              <a:rPr lang="en-US" altLang="zh-CN" dirty="0" smtClean="0"/>
              <a:t>What led to a low efficiency for Chinese research[J]. </a:t>
            </a:r>
            <a:r>
              <a:rPr lang="en-US" altLang="zh-CN" dirty="0" err="1" smtClean="0"/>
              <a:t>Entreprenur</a:t>
            </a:r>
            <a:r>
              <a:rPr lang="en-US" altLang="zh-CN" dirty="0" smtClean="0"/>
              <a:t>, 2009(11): 138</a:t>
            </a:r>
            <a:endParaRPr lang="zh-CN" altLang="en-US" dirty="0"/>
          </a:p>
        </p:txBody>
      </p:sp>
      <p:sp>
        <p:nvSpPr>
          <p:cNvPr id="28" name="矩形 27"/>
          <p:cNvSpPr/>
          <p:nvPr/>
        </p:nvSpPr>
        <p:spPr>
          <a:xfrm>
            <a:off x="0" y="2852936"/>
            <a:ext cx="3276000" cy="1620000"/>
          </a:xfrm>
          <a:prstGeom prst="rect">
            <a:avLst/>
          </a:prstGeom>
          <a:ln>
            <a:prstDash val="lgDashDot"/>
          </a:ln>
        </p:spPr>
        <p:style>
          <a:lnRef idx="2">
            <a:schemeClr val="dk1"/>
          </a:lnRef>
          <a:fillRef idx="1">
            <a:schemeClr val="lt1"/>
          </a:fillRef>
          <a:effectRef idx="0">
            <a:schemeClr val="dk1"/>
          </a:effectRef>
          <a:fontRef idx="minor">
            <a:schemeClr val="dk1"/>
          </a:fontRef>
        </p:style>
        <p:txBody>
          <a:bodyPr rtlCol="0" anchor="ctr"/>
          <a:lstStyle/>
          <a:p>
            <a:r>
              <a:rPr lang="en-US" altLang="zh-CN" b="1" dirty="0" smtClean="0"/>
              <a:t>Source</a:t>
            </a:r>
            <a:r>
              <a:rPr lang="en-US" altLang="zh-CN" dirty="0" smtClean="0"/>
              <a:t>: </a:t>
            </a:r>
            <a:r>
              <a:rPr lang="en-US" altLang="zh-CN" dirty="0" err="1" smtClean="0"/>
              <a:t>Huping</a:t>
            </a:r>
            <a:r>
              <a:rPr lang="en-US" altLang="zh-CN" dirty="0" smtClean="0"/>
              <a:t>, Shang, et al.</a:t>
            </a:r>
            <a:r>
              <a:rPr lang="zh-CN" altLang="en-US" dirty="0" smtClean="0"/>
              <a:t> </a:t>
            </a:r>
            <a:r>
              <a:rPr lang="en-US" altLang="zh-CN" dirty="0" smtClean="0"/>
              <a:t>Public Finance Efficiency of Chinese Scientific Research[J]. Studies in Science of Science, 2009(11): 1475</a:t>
            </a:r>
            <a:r>
              <a:rPr lang="zh-CN" altLang="en-US" dirty="0" smtClean="0"/>
              <a:t>， </a:t>
            </a:r>
            <a:r>
              <a:rPr lang="en-US" altLang="zh-CN" dirty="0" smtClean="0"/>
              <a:t>1476-1487</a:t>
            </a:r>
            <a:endParaRPr lang="zh-CN" altLang="en-US" dirty="0"/>
          </a:p>
        </p:txBody>
      </p:sp>
      <p:grpSp>
        <p:nvGrpSpPr>
          <p:cNvPr id="51" name="组合 50"/>
          <p:cNvGrpSpPr/>
          <p:nvPr/>
        </p:nvGrpSpPr>
        <p:grpSpPr>
          <a:xfrm>
            <a:off x="0" y="4581128"/>
            <a:ext cx="5924161" cy="1809492"/>
            <a:chOff x="0" y="4581128"/>
            <a:chExt cx="5924161" cy="1809492"/>
          </a:xfrm>
        </p:grpSpPr>
        <p:grpSp>
          <p:nvGrpSpPr>
            <p:cNvPr id="32" name="组合 31"/>
            <p:cNvGrpSpPr/>
            <p:nvPr/>
          </p:nvGrpSpPr>
          <p:grpSpPr>
            <a:xfrm>
              <a:off x="0" y="4581128"/>
              <a:ext cx="5924161" cy="1809492"/>
              <a:chOff x="-648072" y="4437112"/>
              <a:chExt cx="5924161" cy="1809492"/>
            </a:xfrm>
          </p:grpSpPr>
          <p:sp>
            <p:nvSpPr>
              <p:cNvPr id="16" name="矩形 15"/>
              <p:cNvSpPr/>
              <p:nvPr/>
            </p:nvSpPr>
            <p:spPr>
              <a:xfrm>
                <a:off x="3635896" y="5013176"/>
                <a:ext cx="1640193" cy="369332"/>
              </a:xfrm>
              <a:prstGeom prst="rect">
                <a:avLst/>
              </a:prstGeom>
            </p:spPr>
            <p:txBody>
              <a:bodyPr wrap="none">
                <a:spAutoFit/>
              </a:bodyPr>
              <a:lstStyle/>
              <a:p>
                <a:r>
                  <a:rPr lang="zh-CN" altLang="en-US" dirty="0" smtClean="0"/>
                  <a:t>￥</a:t>
                </a:r>
                <a:r>
                  <a:rPr lang="en-US" altLang="zh-CN" dirty="0" smtClean="0"/>
                  <a:t>14248/paper</a:t>
                </a:r>
                <a:endParaRPr lang="zh-CN" altLang="en-US" dirty="0"/>
              </a:p>
            </p:txBody>
          </p:sp>
          <p:grpSp>
            <p:nvGrpSpPr>
              <p:cNvPr id="31" name="组合 30"/>
              <p:cNvGrpSpPr/>
              <p:nvPr/>
            </p:nvGrpSpPr>
            <p:grpSpPr>
              <a:xfrm>
                <a:off x="-648072" y="4437112"/>
                <a:ext cx="5104065" cy="1809492"/>
                <a:chOff x="-648072" y="4437112"/>
                <a:chExt cx="5104065" cy="1809492"/>
              </a:xfrm>
            </p:grpSpPr>
            <p:sp>
              <p:nvSpPr>
                <p:cNvPr id="13" name="矩形 12"/>
                <p:cNvSpPr/>
                <p:nvPr/>
              </p:nvSpPr>
              <p:spPr>
                <a:xfrm>
                  <a:off x="1187624" y="4437112"/>
                  <a:ext cx="673582" cy="369332"/>
                </a:xfrm>
                <a:prstGeom prst="rect">
                  <a:avLst/>
                </a:prstGeom>
              </p:spPr>
              <p:txBody>
                <a:bodyPr wrap="none">
                  <a:spAutoFit/>
                </a:bodyPr>
                <a:lstStyle/>
                <a:p>
                  <a:r>
                    <a:rPr lang="en-US" altLang="zh-CN" dirty="0" smtClean="0"/>
                    <a:t>DIISR</a:t>
                  </a:r>
                  <a:endParaRPr lang="zh-CN" altLang="en-US" dirty="0"/>
                </a:p>
              </p:txBody>
            </p:sp>
            <p:sp>
              <p:nvSpPr>
                <p:cNvPr id="14" name="矩形 13"/>
                <p:cNvSpPr/>
                <p:nvPr/>
              </p:nvSpPr>
              <p:spPr>
                <a:xfrm>
                  <a:off x="3563888" y="4509120"/>
                  <a:ext cx="623440" cy="369332"/>
                </a:xfrm>
                <a:prstGeom prst="rect">
                  <a:avLst/>
                </a:prstGeom>
              </p:spPr>
              <p:txBody>
                <a:bodyPr wrap="none">
                  <a:spAutoFit/>
                </a:bodyPr>
                <a:lstStyle/>
                <a:p>
                  <a:r>
                    <a:rPr lang="en-US" altLang="zh-CN" dirty="0" smtClean="0"/>
                    <a:t>SSFC</a:t>
                  </a:r>
                  <a:endParaRPr lang="zh-CN" altLang="en-US" dirty="0"/>
                </a:p>
              </p:txBody>
            </p:sp>
            <p:sp>
              <p:nvSpPr>
                <p:cNvPr id="15" name="矩形 14"/>
                <p:cNvSpPr/>
                <p:nvPr/>
              </p:nvSpPr>
              <p:spPr>
                <a:xfrm>
                  <a:off x="1043608" y="5085184"/>
                  <a:ext cx="1523174" cy="369332"/>
                </a:xfrm>
                <a:prstGeom prst="rect">
                  <a:avLst/>
                </a:prstGeom>
              </p:spPr>
              <p:txBody>
                <a:bodyPr wrap="none">
                  <a:spAutoFit/>
                </a:bodyPr>
                <a:lstStyle/>
                <a:p>
                  <a:r>
                    <a:rPr lang="zh-CN" altLang="en-US" dirty="0" smtClean="0"/>
                    <a:t>￥</a:t>
                  </a:r>
                  <a:r>
                    <a:rPr lang="en-US" altLang="zh-CN" dirty="0" smtClean="0"/>
                    <a:t>5472/paper</a:t>
                  </a:r>
                  <a:endParaRPr lang="zh-CN" altLang="en-US" dirty="0"/>
                </a:p>
              </p:txBody>
            </p:sp>
            <p:sp>
              <p:nvSpPr>
                <p:cNvPr id="17" name="矩形 16"/>
                <p:cNvSpPr/>
                <p:nvPr/>
              </p:nvSpPr>
              <p:spPr>
                <a:xfrm>
                  <a:off x="1979712" y="5877272"/>
                  <a:ext cx="1048685" cy="369332"/>
                </a:xfrm>
                <a:prstGeom prst="rect">
                  <a:avLst/>
                </a:prstGeom>
              </p:spPr>
              <p:txBody>
                <a:bodyPr wrap="none">
                  <a:spAutoFit/>
                </a:bodyPr>
                <a:lstStyle/>
                <a:p>
                  <a:r>
                    <a:rPr lang="en-US" altLang="zh-CN" dirty="0" smtClean="0"/>
                    <a:t>2.6 times</a:t>
                  </a:r>
                  <a:endParaRPr lang="zh-CN" altLang="en-US" dirty="0"/>
                </a:p>
              </p:txBody>
            </p:sp>
            <p:cxnSp>
              <p:nvCxnSpPr>
                <p:cNvPr id="19" name="形状 18"/>
                <p:cNvCxnSpPr>
                  <a:stCxn id="15" idx="2"/>
                  <a:endCxn id="17" idx="1"/>
                </p:cNvCxnSpPr>
                <p:nvPr/>
              </p:nvCxnSpPr>
              <p:spPr>
                <a:xfrm rot="16200000" flipH="1">
                  <a:off x="1588742" y="5670968"/>
                  <a:ext cx="607422" cy="17451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形状 20"/>
                <p:cNvCxnSpPr>
                  <a:stCxn id="16" idx="2"/>
                  <a:endCxn id="17" idx="3"/>
                </p:cNvCxnSpPr>
                <p:nvPr/>
              </p:nvCxnSpPr>
              <p:spPr>
                <a:xfrm rot="5400000">
                  <a:off x="3114448" y="5368465"/>
                  <a:ext cx="607422" cy="77952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13" idx="2"/>
                  <a:endCxn id="15" idx="0"/>
                </p:cNvCxnSpPr>
                <p:nvPr/>
              </p:nvCxnSpPr>
              <p:spPr>
                <a:xfrm>
                  <a:off x="1524415" y="4806444"/>
                  <a:ext cx="28078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stCxn id="14" idx="2"/>
                  <a:endCxn id="16" idx="0"/>
                </p:cNvCxnSpPr>
                <p:nvPr/>
              </p:nvCxnSpPr>
              <p:spPr>
                <a:xfrm>
                  <a:off x="3875608" y="4878452"/>
                  <a:ext cx="580385" cy="134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96552" y="4509120"/>
                  <a:ext cx="666721" cy="369332"/>
                </a:xfrm>
                <a:prstGeom prst="rect">
                  <a:avLst/>
                </a:prstGeom>
              </p:spPr>
              <p:txBody>
                <a:bodyPr wrap="none">
                  <a:spAutoFit/>
                </a:bodyPr>
                <a:lstStyle/>
                <a:p>
                  <a:r>
                    <a:rPr lang="en-US" altLang="zh-CN" dirty="0" smtClean="0"/>
                    <a:t>NSFC</a:t>
                  </a:r>
                  <a:endParaRPr lang="zh-CN" altLang="en-US" dirty="0"/>
                </a:p>
              </p:txBody>
            </p:sp>
            <p:sp>
              <p:nvSpPr>
                <p:cNvPr id="37" name="矩形 36"/>
                <p:cNvSpPr/>
                <p:nvPr/>
              </p:nvSpPr>
              <p:spPr>
                <a:xfrm>
                  <a:off x="-648072" y="5085184"/>
                  <a:ext cx="1476686" cy="338554"/>
                </a:xfrm>
                <a:prstGeom prst="rect">
                  <a:avLst/>
                </a:prstGeom>
              </p:spPr>
              <p:txBody>
                <a:bodyPr wrap="none">
                  <a:spAutoFit/>
                </a:bodyPr>
                <a:lstStyle/>
                <a:p>
                  <a:r>
                    <a:rPr lang="zh-CN" altLang="en-US" sz="1600" dirty="0" smtClean="0"/>
                    <a:t>￥</a:t>
                  </a:r>
                  <a:r>
                    <a:rPr lang="en-US" altLang="zh-CN" sz="1600" dirty="0" smtClean="0"/>
                    <a:t>20994/paper</a:t>
                  </a:r>
                  <a:endParaRPr lang="zh-CN" altLang="en-US" sz="1600" dirty="0"/>
                </a:p>
              </p:txBody>
            </p:sp>
            <p:sp>
              <p:nvSpPr>
                <p:cNvPr id="46" name="矩形 45"/>
                <p:cNvSpPr/>
                <p:nvPr/>
              </p:nvSpPr>
              <p:spPr>
                <a:xfrm>
                  <a:off x="35496" y="5733256"/>
                  <a:ext cx="1048685" cy="369332"/>
                </a:xfrm>
                <a:prstGeom prst="rect">
                  <a:avLst/>
                </a:prstGeom>
              </p:spPr>
              <p:txBody>
                <a:bodyPr wrap="none">
                  <a:spAutoFit/>
                </a:bodyPr>
                <a:lstStyle/>
                <a:p>
                  <a:r>
                    <a:rPr lang="en-US" altLang="zh-CN" dirty="0" smtClean="0"/>
                    <a:t>3.8 times</a:t>
                  </a:r>
                  <a:endParaRPr lang="zh-CN" altLang="en-US" dirty="0"/>
                </a:p>
              </p:txBody>
            </p:sp>
          </p:grpSp>
        </p:grpSp>
        <p:cxnSp>
          <p:nvCxnSpPr>
            <p:cNvPr id="41" name="直接箭头连接符 40"/>
            <p:cNvCxnSpPr>
              <a:stCxn id="34" idx="2"/>
              <a:endCxn id="37" idx="0"/>
            </p:cNvCxnSpPr>
            <p:nvPr/>
          </p:nvCxnSpPr>
          <p:spPr>
            <a:xfrm>
              <a:off x="584881" y="5022468"/>
              <a:ext cx="153462" cy="2067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形状 47"/>
            <p:cNvCxnSpPr>
              <a:endCxn id="46" idx="1"/>
            </p:cNvCxnSpPr>
            <p:nvPr/>
          </p:nvCxnSpPr>
          <p:spPr>
            <a:xfrm rot="5400000">
              <a:off x="519227" y="5825589"/>
              <a:ext cx="400690" cy="72008"/>
            </a:xfrm>
            <a:prstGeom prst="bentConnector4">
              <a:avLst>
                <a:gd name="adj1" fmla="val 26957"/>
                <a:gd name="adj2" fmla="val 417465"/>
              </a:avLst>
            </a:prstGeom>
          </p:spPr>
          <p:style>
            <a:lnRef idx="1">
              <a:schemeClr val="accent1"/>
            </a:lnRef>
            <a:fillRef idx="0">
              <a:schemeClr val="accent1"/>
            </a:fillRef>
            <a:effectRef idx="0">
              <a:schemeClr val="accent1"/>
            </a:effectRef>
            <a:fontRef idx="minor">
              <a:schemeClr val="tx1"/>
            </a:fontRef>
          </p:style>
        </p:cxnSp>
        <p:cxnSp>
          <p:nvCxnSpPr>
            <p:cNvPr id="50" name="形状 49"/>
            <p:cNvCxnSpPr>
              <a:stCxn id="15" idx="2"/>
              <a:endCxn id="46" idx="3"/>
            </p:cNvCxnSpPr>
            <p:nvPr/>
          </p:nvCxnSpPr>
          <p:spPr>
            <a:xfrm rot="5400000">
              <a:off x="1861057" y="5469728"/>
              <a:ext cx="463406" cy="721014"/>
            </a:xfrm>
            <a:prstGeom prst="bentConnector2">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barn(in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ppt_x"/>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74638"/>
            <a:ext cx="8075240" cy="1143000"/>
          </a:xfrm>
        </p:spPr>
        <p:txBody>
          <a:bodyPr>
            <a:normAutofit/>
          </a:bodyPr>
          <a:lstStyle/>
          <a:p>
            <a:r>
              <a:rPr lang="en-US" altLang="zh-CN" dirty="0" smtClean="0"/>
              <a:t>Research Outputs as a Background</a:t>
            </a:r>
            <a:endParaRPr lang="zh-CN" altLang="en-US" dirty="0"/>
          </a:p>
        </p:txBody>
      </p:sp>
      <p:pic>
        <p:nvPicPr>
          <p:cNvPr id="1026" name="Picture 2" descr="http://www.xl7788.com/wzattach/t_20120117123332_1807.jpg"/>
          <p:cNvPicPr>
            <a:picLocks noChangeAspect="1" noChangeArrowheads="1"/>
          </p:cNvPicPr>
          <p:nvPr/>
        </p:nvPicPr>
        <p:blipFill>
          <a:blip r:embed="rId2" cstate="print"/>
          <a:srcRect l="1325" r="3301"/>
          <a:stretch>
            <a:fillRect/>
          </a:stretch>
        </p:blipFill>
        <p:spPr bwMode="auto">
          <a:xfrm>
            <a:off x="755576" y="1844824"/>
            <a:ext cx="7776864" cy="4796557"/>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75656" y="332656"/>
            <a:ext cx="7221488" cy="6336704"/>
          </a:xfrm>
        </p:spPr>
        <p:txBody>
          <a:bodyPr>
            <a:normAutofit fontScale="47500" lnSpcReduction="20000"/>
          </a:bodyPr>
          <a:lstStyle/>
          <a:p>
            <a:pPr>
              <a:lnSpc>
                <a:spcPct val="170000"/>
              </a:lnSpc>
              <a:buNone/>
            </a:pPr>
            <a:r>
              <a:rPr lang="en-US" altLang="zh-CN" sz="4200" b="1" dirty="0" smtClean="0"/>
              <a:t>              According to the statistics from ISTIC (Institute of Scientific and Technical Information of China)</a:t>
            </a:r>
            <a:endParaRPr lang="zh-CN" altLang="en-US" sz="4200" b="1" dirty="0" smtClean="0"/>
          </a:p>
          <a:p>
            <a:pPr lvl="1">
              <a:lnSpc>
                <a:spcPct val="170000"/>
              </a:lnSpc>
              <a:buNone/>
            </a:pPr>
            <a:r>
              <a:rPr lang="en-US" altLang="zh-CN" sz="3600" dirty="0" smtClean="0">
                <a:solidFill>
                  <a:srgbClr val="336699"/>
                </a:solidFill>
              </a:rPr>
              <a:t>Chinese institutions as the first authors’ affiliations: </a:t>
            </a:r>
          </a:p>
          <a:p>
            <a:pPr lvl="1">
              <a:lnSpc>
                <a:spcPct val="170000"/>
              </a:lnSpc>
            </a:pPr>
            <a:r>
              <a:rPr lang="en-US" altLang="zh-CN" sz="3600" dirty="0" smtClean="0">
                <a:solidFill>
                  <a:srgbClr val="336699"/>
                </a:solidFill>
              </a:rPr>
              <a:t>In 2011, 143 600 internationally published papers; 29.8%, citations above subject areas’ average citations, increased 10.1% over 2010.</a:t>
            </a:r>
          </a:p>
          <a:p>
            <a:pPr lvl="1">
              <a:lnSpc>
                <a:spcPct val="170000"/>
              </a:lnSpc>
            </a:pPr>
            <a:r>
              <a:rPr lang="en-US" altLang="zh-CN" sz="3600" dirty="0" smtClean="0">
                <a:solidFill>
                  <a:srgbClr val="336699"/>
                </a:solidFill>
              </a:rPr>
              <a:t>In 2011, 530 000 domestically published papers; 29.8%, citations above subject areas’ average citations, increased 10.1% over 2010.</a:t>
            </a:r>
          </a:p>
          <a:p>
            <a:pPr lvl="1">
              <a:lnSpc>
                <a:spcPct val="170000"/>
              </a:lnSpc>
            </a:pPr>
            <a:r>
              <a:rPr lang="en-US" altLang="zh-CN" sz="3600" dirty="0" smtClean="0">
                <a:solidFill>
                  <a:srgbClr val="336699"/>
                </a:solidFill>
              </a:rPr>
              <a:t>134 journals was indexed by SCI, increase 6 titles over the earlier year; 211 journals was indexed by EI; 102 BY Medline; 738 in Scopus.</a:t>
            </a:r>
          </a:p>
          <a:p>
            <a:pPr lvl="1">
              <a:lnSpc>
                <a:spcPct val="170000"/>
              </a:lnSpc>
            </a:pPr>
            <a:r>
              <a:rPr lang="en-US" altLang="zh-CN" sz="3600" dirty="0" smtClean="0">
                <a:solidFill>
                  <a:srgbClr val="336699"/>
                </a:solidFill>
              </a:rPr>
              <a:t>2002~2011, 1 022 600 internationally published papers, ranked No. 2; cited 6 653 400 times, ranked No.6, 6.51/paper, grow 4.8% over the previous year.</a:t>
            </a:r>
          </a:p>
          <a:p>
            <a:pPr lvl="1">
              <a:lnSpc>
                <a:spcPct val="170000"/>
              </a:lnSpc>
            </a:pPr>
            <a:r>
              <a:rPr lang="en-US" altLang="zh-CN" sz="3600" dirty="0" smtClean="0">
                <a:solidFill>
                  <a:srgbClr val="336699"/>
                </a:solidFill>
              </a:rPr>
              <a:t>2002~2011,  the average impact factor of domestic journals is 0.454, CAGA (</a:t>
            </a:r>
            <a:r>
              <a:rPr lang="en-US" altLang="zh-CN" sz="3600" b="1" dirty="0" smtClean="0">
                <a:solidFill>
                  <a:srgbClr val="336699"/>
                </a:solidFill>
              </a:rPr>
              <a:t>Compound annual growth rate</a:t>
            </a:r>
            <a:r>
              <a:rPr lang="en-US" altLang="zh-CN" sz="3600" dirty="0" smtClean="0">
                <a:solidFill>
                  <a:srgbClr val="336699"/>
                </a:solidFill>
              </a:rPr>
              <a:t>) is 13.9%</a:t>
            </a:r>
          </a:p>
          <a:p>
            <a:endParaRPr lang="en-US" altLang="zh-CN" dirty="0" smtClean="0"/>
          </a:p>
          <a:p>
            <a:endParaRPr lang="zh-CN" altLang="en-US" dirty="0"/>
          </a:p>
        </p:txBody>
      </p:sp>
    </p:spTree>
  </p:cSld>
  <p:clrMapOvr>
    <a:masterClrMapping/>
  </p:clrMapOvr>
  <p:transition spd="slow">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Chinese Scholarly Publishing Overview: some features</a:t>
            </a:r>
            <a:endParaRPr lang="zh-CN" altLang="en-US" sz="3600" b="1" dirty="0"/>
          </a:p>
        </p:txBody>
      </p:sp>
      <p:sp>
        <p:nvSpPr>
          <p:cNvPr id="3" name="内容占位符 2"/>
          <p:cNvSpPr>
            <a:spLocks noGrp="1"/>
          </p:cNvSpPr>
          <p:nvPr>
            <p:ph idx="1"/>
          </p:nvPr>
        </p:nvSpPr>
        <p:spPr/>
        <p:txBody>
          <a:bodyPr/>
          <a:lstStyle/>
          <a:p>
            <a:pPr marL="457200" indent="-457200">
              <a:buFont typeface="+mj-lt"/>
              <a:buAutoNum type="arabicPeriod"/>
            </a:pPr>
            <a:r>
              <a:rPr lang="en-US" altLang="zh-CN" sz="2400" b="1" dirty="0" smtClean="0"/>
              <a:t>Chinese STM journal publishers are usually very small. There are no such thing like “800-pound gorilla” in the arena.</a:t>
            </a:r>
          </a:p>
          <a:p>
            <a:endParaRPr lang="zh-CN" altLang="en-US" dirty="0"/>
          </a:p>
        </p:txBody>
      </p:sp>
      <p:pic>
        <p:nvPicPr>
          <p:cNvPr id="21506" name="Picture 2" descr="http://www.sciencep.com/img/logo.gif"/>
          <p:cNvPicPr>
            <a:picLocks noChangeAspect="1" noChangeArrowheads="1"/>
          </p:cNvPicPr>
          <p:nvPr/>
        </p:nvPicPr>
        <p:blipFill>
          <a:blip r:embed="rId2" cstate="print"/>
          <a:srcRect/>
          <a:stretch>
            <a:fillRect/>
          </a:stretch>
        </p:blipFill>
        <p:spPr bwMode="auto">
          <a:xfrm>
            <a:off x="2267744" y="4293096"/>
            <a:ext cx="5508000" cy="1035699"/>
          </a:xfrm>
          <a:prstGeom prst="rect">
            <a:avLst/>
          </a:prstGeom>
          <a:noFill/>
        </p:spPr>
      </p:pic>
      <p:sp>
        <p:nvSpPr>
          <p:cNvPr id="5" name="线形标注 2 4"/>
          <p:cNvSpPr/>
          <p:nvPr/>
        </p:nvSpPr>
        <p:spPr>
          <a:xfrm>
            <a:off x="4427984" y="3068960"/>
            <a:ext cx="3168352" cy="720080"/>
          </a:xfrm>
          <a:prstGeom prst="borderCallout2">
            <a:avLst>
              <a:gd name="adj1" fmla="val 18750"/>
              <a:gd name="adj2" fmla="val -8333"/>
              <a:gd name="adj3" fmla="val 18750"/>
              <a:gd name="adj4" fmla="val -16667"/>
              <a:gd name="adj5" fmla="val 174952"/>
              <a:gd name="adj6" fmla="val -457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itchFamily="2" charset="2"/>
              <a:buChar char="p"/>
            </a:pPr>
            <a:r>
              <a:rPr lang="en-US" altLang="zh-CN" dirty="0" smtClean="0">
                <a:solidFill>
                  <a:schemeClr val="tx1">
                    <a:lumMod val="75000"/>
                    <a:lumOff val="25000"/>
                  </a:schemeClr>
                </a:solidFill>
              </a:rPr>
              <a:t>  10,000 titles of books/ year</a:t>
            </a:r>
          </a:p>
          <a:p>
            <a:pPr algn="just">
              <a:buFont typeface="Wingdings" pitchFamily="2" charset="2"/>
              <a:buChar char="p"/>
            </a:pPr>
            <a:r>
              <a:rPr lang="en-US" altLang="zh-CN" dirty="0" smtClean="0">
                <a:solidFill>
                  <a:schemeClr val="tx1">
                    <a:lumMod val="75000"/>
                    <a:lumOff val="25000"/>
                  </a:schemeClr>
                </a:solidFill>
              </a:rPr>
              <a:t>  300 STM Journals</a:t>
            </a:r>
            <a:endParaRPr lang="zh-CN" altLang="en-US" dirty="0">
              <a:solidFill>
                <a:schemeClr val="tx1">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6" fill="hold" nodeType="clickEffect">
                                  <p:stCondLst>
                                    <p:cond delay="0"/>
                                  </p:stCondLst>
                                  <p:childTnLst>
                                    <p:set>
                                      <p:cBhvr>
                                        <p:cTn id="12" dur="1" fill="hold">
                                          <p:stCondLst>
                                            <p:cond delay="0"/>
                                          </p:stCondLst>
                                        </p:cTn>
                                        <p:tgtEl>
                                          <p:spTgt spid="21506"/>
                                        </p:tgtEl>
                                        <p:attrNameLst>
                                          <p:attrName>style.visibility</p:attrName>
                                        </p:attrNameLst>
                                      </p:cBhvr>
                                      <p:to>
                                        <p:strVal val="visible"/>
                                      </p:to>
                                    </p:set>
                                    <p:animEffect transition="in" filter="barn(inHorizontal)">
                                      <p:cBhvr>
                                        <p:cTn id="13" dur="2000"/>
                                        <p:tgtEl>
                                          <p:spTgt spid="2150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ts3.mm.bing.net/th?id=H.4557304998463154&amp;pid=1.7&amp;w=159&amp;h=153&amp;c=7&amp;rs=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43608" y="4409728"/>
            <a:ext cx="2544281" cy="2448272"/>
          </a:xfrm>
          <a:prstGeom prst="rect">
            <a:avLst/>
          </a:prstGeom>
          <a:noFill/>
        </p:spPr>
      </p:pic>
      <p:sp>
        <p:nvSpPr>
          <p:cNvPr id="6" name="线形标注 2(带边框和强调线) 5"/>
          <p:cNvSpPr/>
          <p:nvPr/>
        </p:nvSpPr>
        <p:spPr>
          <a:xfrm>
            <a:off x="3347864" y="476672"/>
            <a:ext cx="5400600" cy="2592288"/>
          </a:xfrm>
          <a:prstGeom prst="accentBorderCallout2">
            <a:avLst>
              <a:gd name="adj1" fmla="val 18750"/>
              <a:gd name="adj2" fmla="val -8333"/>
              <a:gd name="adj3" fmla="val 18750"/>
              <a:gd name="adj4" fmla="val -16667"/>
              <a:gd name="adj5" fmla="val 155222"/>
              <a:gd name="adj6" fmla="val -29156"/>
            </a:avLst>
          </a:prstGeom>
        </p:spPr>
        <p:style>
          <a:lnRef idx="2">
            <a:schemeClr val="accent1"/>
          </a:lnRef>
          <a:fillRef idx="1">
            <a:schemeClr val="lt1"/>
          </a:fillRef>
          <a:effectRef idx="0">
            <a:schemeClr val="accent1"/>
          </a:effectRef>
          <a:fontRef idx="minor">
            <a:schemeClr val="dk1"/>
          </a:fontRef>
        </p:style>
        <p:txBody>
          <a:bodyPr rtlCol="0" anchor="ctr"/>
          <a:lstStyle/>
          <a:p>
            <a:pPr algn="just">
              <a:lnSpc>
                <a:spcPct val="150000"/>
              </a:lnSpc>
              <a:buFont typeface="Wingdings" pitchFamily="2" charset="2"/>
              <a:buChar char="p"/>
            </a:pPr>
            <a:r>
              <a:rPr lang="en-US" altLang="zh-CN" dirty="0" smtClean="0"/>
              <a:t> Chinese publishing houses paid more attention to books/monographs.</a:t>
            </a:r>
          </a:p>
          <a:p>
            <a:pPr algn="just">
              <a:lnSpc>
                <a:spcPct val="150000"/>
              </a:lnSpc>
              <a:buFont typeface="Wingdings" pitchFamily="2" charset="2"/>
              <a:buChar char="p"/>
            </a:pPr>
            <a:r>
              <a:rPr lang="en-US" altLang="zh-CN" dirty="0" smtClean="0"/>
              <a:t> Societies/ associations, universities/ colleges, government agencies, non-for-profit, esp. before 2012</a:t>
            </a:r>
          </a:p>
          <a:p>
            <a:pPr algn="just">
              <a:lnSpc>
                <a:spcPct val="150000"/>
              </a:lnSpc>
              <a:buFont typeface="Wingdings" pitchFamily="2" charset="2"/>
              <a:buChar char="p"/>
            </a:pPr>
            <a:r>
              <a:rPr lang="en-US" altLang="zh-CN" dirty="0" smtClean="0"/>
              <a:t> From the economic perspective, Chinese STM Journal publishing is insignificant. </a:t>
            </a:r>
          </a:p>
          <a:p>
            <a:pPr algn="just">
              <a:lnSpc>
                <a:spcPct val="150000"/>
              </a:lnSpc>
            </a:pPr>
            <a:endParaRPr lang="zh-CN" altLang="en-US" dirty="0"/>
          </a:p>
        </p:txBody>
      </p:sp>
      <p:sp>
        <p:nvSpPr>
          <p:cNvPr id="9" name="圆角矩形 8"/>
          <p:cNvSpPr/>
          <p:nvPr/>
        </p:nvSpPr>
        <p:spPr>
          <a:xfrm>
            <a:off x="6732240" y="3861048"/>
            <a:ext cx="2411760" cy="57606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dirty="0" smtClean="0"/>
              <a:t>Another three features </a:t>
            </a:r>
            <a:endParaRPr lang="zh-CN" altLang="en-US" dirty="0"/>
          </a:p>
        </p:txBody>
      </p:sp>
      <p:sp>
        <p:nvSpPr>
          <p:cNvPr id="10" name="直角上箭头 9"/>
          <p:cNvSpPr/>
          <p:nvPr/>
        </p:nvSpPr>
        <p:spPr>
          <a:xfrm rot="5400000">
            <a:off x="5454216" y="3338968"/>
            <a:ext cx="1260000" cy="8640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decel="50000" fill="hold">
                                          <p:stCondLst>
                                            <p:cond delay="0"/>
                                          </p:stCondLst>
                                        </p:cTn>
                                        <p:tgtEl>
                                          <p:spTgt spid="2355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355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3556"/>
                                        </p:tgtEl>
                                        <p:attrNameLst>
                                          <p:attrName>ppt_w</p:attrName>
                                        </p:attrNameLst>
                                      </p:cBhvr>
                                      <p:tavLst>
                                        <p:tav tm="0">
                                          <p:val>
                                            <p:strVal val="#ppt_w*.05"/>
                                          </p:val>
                                        </p:tav>
                                        <p:tav tm="100000">
                                          <p:val>
                                            <p:strVal val="#ppt_w"/>
                                          </p:val>
                                        </p:tav>
                                      </p:tavLst>
                                    </p:anim>
                                    <p:anim calcmode="lin" valueType="num">
                                      <p:cBhvr>
                                        <p:cTn id="10" dur="1000" fill="hold"/>
                                        <p:tgtEl>
                                          <p:spTgt spid="2355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355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355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355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3556"/>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lide(fromBottom)">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514350" indent="-514350">
              <a:buFont typeface="+mj-lt"/>
              <a:buAutoNum type="arabicPeriod" startAt="2"/>
            </a:pPr>
            <a:r>
              <a:rPr lang="en-US" altLang="zh-CN" dirty="0" smtClean="0"/>
              <a:t>Very low STM journal prices in China</a:t>
            </a:r>
          </a:p>
          <a:p>
            <a:pPr lvl="1">
              <a:lnSpc>
                <a:spcPct val="150000"/>
              </a:lnSpc>
            </a:pPr>
            <a:r>
              <a:rPr lang="en-US" altLang="zh-CN" sz="2000" dirty="0" smtClean="0"/>
              <a:t>Few publishers could control the market and raise the subscription fees.</a:t>
            </a:r>
            <a:endParaRPr lang="en-US" altLang="zh-CN" dirty="0" smtClean="0"/>
          </a:p>
          <a:p>
            <a:pPr marL="514350" indent="-514350">
              <a:buFont typeface="+mj-lt"/>
              <a:buAutoNum type="arabicPeriod" startAt="3"/>
            </a:pPr>
            <a:r>
              <a:rPr lang="en-US" altLang="zh-CN" dirty="0" smtClean="0"/>
              <a:t>Fostered “ Big 3” digital STM journal aggregators  since mid-1990s in China</a:t>
            </a:r>
          </a:p>
          <a:p>
            <a:pPr marL="971550" lvl="1" indent="-571500">
              <a:lnSpc>
                <a:spcPct val="150000"/>
              </a:lnSpc>
              <a:buFont typeface="+mj-lt"/>
              <a:buAutoNum type="romanUcPeriod"/>
            </a:pPr>
            <a:r>
              <a:rPr lang="en-US" altLang="zh-CN" sz="2000" dirty="0" smtClean="0"/>
              <a:t>CNKI.com(National Knowledge Infrastructure), 8000 titles, (1915-)</a:t>
            </a:r>
          </a:p>
          <a:p>
            <a:pPr marL="971550" lvl="1" indent="-571500">
              <a:lnSpc>
                <a:spcPct val="150000"/>
              </a:lnSpc>
              <a:buFont typeface="+mj-lt"/>
              <a:buAutoNum type="romanUcPeriod"/>
            </a:pPr>
            <a:r>
              <a:rPr lang="en-US" altLang="zh-CN" sz="2000" dirty="0" smtClean="0"/>
              <a:t>Wanfangdata.com, &gt;7000 titles (1998- )</a:t>
            </a:r>
          </a:p>
          <a:p>
            <a:pPr marL="971550" lvl="1" indent="-571500">
              <a:lnSpc>
                <a:spcPct val="150000"/>
              </a:lnSpc>
              <a:buFont typeface="+mj-lt"/>
              <a:buAutoNum type="romanUcPeriod"/>
            </a:pPr>
            <a:r>
              <a:rPr lang="en-US" altLang="zh-CN" sz="2000" dirty="0" smtClean="0"/>
              <a:t>cqvip.com, 12000 titles</a:t>
            </a:r>
          </a:p>
          <a:p>
            <a:pPr marL="514350" indent="-514350">
              <a:buFont typeface="+mj-lt"/>
              <a:buAutoNum type="arabicPeriod" startAt="3"/>
            </a:pPr>
            <a:endParaRPr lang="en-US" altLang="zh-CN" dirty="0" smtClean="0"/>
          </a:p>
          <a:p>
            <a:pPr marL="514350" indent="-514350">
              <a:buFont typeface="+mj-lt"/>
              <a:buAutoNum type="arabicPeriod" startAt="3"/>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
                                            <p:txEl>
                                              <p:pRg st="2" end="2"/>
                                            </p:txEl>
                                          </p:spTgt>
                                        </p:tgtEl>
                                      </p:cBhvr>
                                    </p:animEffect>
                                  </p:childTnLst>
                                </p:cTn>
                              </p:par>
                              <p:par>
                                <p:cTn id="37" presetID="25"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2"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3">
                                            <p:txEl>
                                              <p:pRg st="3" end="3"/>
                                            </p:txEl>
                                          </p:spTgt>
                                        </p:tgtEl>
                                      </p:cBhvr>
                                    </p:animEffect>
                                  </p:childTnLst>
                                </p:cTn>
                              </p:par>
                              <p:par>
                                <p:cTn id="47" presetID="25" presetClass="entr" presetSubtype="0" fill="hold" nodeType="with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2"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3">
                                            <p:txEl>
                                              <p:pRg st="4" end="4"/>
                                            </p:txEl>
                                          </p:spTgt>
                                        </p:tgtEl>
                                      </p:cBhvr>
                                    </p:animEffect>
                                  </p:childTnLst>
                                </p:cTn>
                              </p:par>
                              <p:par>
                                <p:cTn id="57" presetID="25" presetClass="entr" presetSubtype="0" fill="hold" nodeType="with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2"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5601"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765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4577"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n.whu.edu.cn/uploads/1305277355027.jpg"/>
          <p:cNvPicPr>
            <a:picLocks noChangeAspect="1" noChangeArrowheads="1"/>
          </p:cNvPicPr>
          <p:nvPr/>
        </p:nvPicPr>
        <p:blipFill>
          <a:blip r:embed="rId3" cstate="print"/>
          <a:srcRect/>
          <a:stretch>
            <a:fillRect/>
          </a:stretch>
        </p:blipFill>
        <p:spPr bwMode="auto">
          <a:xfrm>
            <a:off x="0" y="5219700"/>
            <a:ext cx="9144000" cy="1638300"/>
          </a:xfrm>
          <a:prstGeom prst="rect">
            <a:avLst/>
          </a:prstGeom>
          <a:noFill/>
        </p:spPr>
      </p:pic>
      <p:pic>
        <p:nvPicPr>
          <p:cNvPr id="16388" name="Picture 4" descr="http://en.whu.edu.cn/uploads/1305790263312.jpg">
            <a:hlinkClick r:id="rId4"/>
          </p:cNvPr>
          <p:cNvPicPr>
            <a:picLocks noChangeAspect="1" noChangeArrowheads="1"/>
          </p:cNvPicPr>
          <p:nvPr/>
        </p:nvPicPr>
        <p:blipFill>
          <a:blip r:embed="rId5" cstate="print"/>
          <a:srcRect b="6649"/>
          <a:stretch>
            <a:fillRect/>
          </a:stretch>
        </p:blipFill>
        <p:spPr bwMode="auto">
          <a:xfrm>
            <a:off x="0" y="3140968"/>
            <a:ext cx="2699792" cy="2016224"/>
          </a:xfrm>
          <a:prstGeom prst="rect">
            <a:avLst/>
          </a:prstGeom>
          <a:noFill/>
        </p:spPr>
      </p:pic>
      <p:pic>
        <p:nvPicPr>
          <p:cNvPr id="16390" name="Picture 6" descr="http://en.whu.edu.cn/uploads/1305790582984.jpg">
            <a:hlinkClick r:id="rId6"/>
          </p:cNvPr>
          <p:cNvPicPr>
            <a:picLocks noChangeAspect="1" noChangeArrowheads="1"/>
          </p:cNvPicPr>
          <p:nvPr/>
        </p:nvPicPr>
        <p:blipFill>
          <a:blip r:embed="rId7" cstate="print"/>
          <a:srcRect/>
          <a:stretch>
            <a:fillRect/>
          </a:stretch>
        </p:blipFill>
        <p:spPr bwMode="auto">
          <a:xfrm>
            <a:off x="2699792" y="1844824"/>
            <a:ext cx="4140000" cy="3312001"/>
          </a:xfrm>
          <a:prstGeom prst="rect">
            <a:avLst/>
          </a:prstGeom>
          <a:noFill/>
        </p:spPr>
      </p:pic>
      <p:pic>
        <p:nvPicPr>
          <p:cNvPr id="16392" name="Picture 8" descr="http://en.whu.edu.cn/uploads/1305790731593.jpg">
            <a:hlinkClick r:id="rId8"/>
          </p:cNvPr>
          <p:cNvPicPr>
            <a:picLocks noChangeAspect="1" noChangeArrowheads="1"/>
          </p:cNvPicPr>
          <p:nvPr/>
        </p:nvPicPr>
        <p:blipFill>
          <a:blip r:embed="rId9" cstate="print"/>
          <a:srcRect/>
          <a:stretch>
            <a:fillRect/>
          </a:stretch>
        </p:blipFill>
        <p:spPr bwMode="auto">
          <a:xfrm>
            <a:off x="7272000" y="1700808"/>
            <a:ext cx="1872000" cy="1497601"/>
          </a:xfrm>
          <a:prstGeom prst="rect">
            <a:avLst/>
          </a:prstGeom>
          <a:noFill/>
        </p:spPr>
      </p:pic>
      <p:pic>
        <p:nvPicPr>
          <p:cNvPr id="16394" name="Picture 10" descr="http://en.whu.edu.cn/uploads/1305854212796.jpg">
            <a:hlinkClick r:id="rId10"/>
          </p:cNvPr>
          <p:cNvPicPr>
            <a:picLocks noChangeAspect="1" noChangeArrowheads="1"/>
          </p:cNvPicPr>
          <p:nvPr/>
        </p:nvPicPr>
        <p:blipFill>
          <a:blip r:embed="rId11" cstate="print"/>
          <a:srcRect/>
          <a:stretch>
            <a:fillRect/>
          </a:stretch>
        </p:blipFill>
        <p:spPr bwMode="auto">
          <a:xfrm>
            <a:off x="0" y="-1"/>
            <a:ext cx="1844999" cy="1476000"/>
          </a:xfrm>
          <a:prstGeom prst="rect">
            <a:avLst/>
          </a:prstGeom>
          <a:noFill/>
        </p:spPr>
      </p:pic>
      <p:pic>
        <p:nvPicPr>
          <p:cNvPr id="16396" name="Picture 12" descr="http://en.whu.edu.cn/uploads/1305854122187.jpg">
            <a:hlinkClick r:id="rId12"/>
          </p:cNvPr>
          <p:cNvPicPr>
            <a:picLocks noChangeAspect="1" noChangeArrowheads="1"/>
          </p:cNvPicPr>
          <p:nvPr/>
        </p:nvPicPr>
        <p:blipFill>
          <a:blip r:embed="rId13" cstate="print"/>
          <a:srcRect/>
          <a:stretch>
            <a:fillRect/>
          </a:stretch>
        </p:blipFill>
        <p:spPr bwMode="auto">
          <a:xfrm>
            <a:off x="0" y="1484784"/>
            <a:ext cx="2052000" cy="1641601"/>
          </a:xfrm>
          <a:prstGeom prst="rect">
            <a:avLst/>
          </a:prstGeom>
          <a:noFill/>
        </p:spPr>
      </p:pic>
      <p:pic>
        <p:nvPicPr>
          <p:cNvPr id="16403" name="Picture 19"/>
          <p:cNvPicPr>
            <a:picLocks noChangeAspect="1" noChangeArrowheads="1"/>
          </p:cNvPicPr>
          <p:nvPr/>
        </p:nvPicPr>
        <p:blipFill>
          <a:blip r:embed="rId14" cstate="print"/>
          <a:srcRect/>
          <a:stretch>
            <a:fillRect/>
          </a:stretch>
        </p:blipFill>
        <p:spPr bwMode="auto">
          <a:xfrm>
            <a:off x="2051720" y="0"/>
            <a:ext cx="1606448" cy="1844824"/>
          </a:xfrm>
          <a:prstGeom prst="rect">
            <a:avLst/>
          </a:prstGeom>
          <a:noFill/>
          <a:ln w="9525">
            <a:noFill/>
            <a:miter lim="800000"/>
            <a:headEnd/>
            <a:tailEnd/>
          </a:ln>
        </p:spPr>
      </p:pic>
      <p:pic>
        <p:nvPicPr>
          <p:cNvPr id="16404" name="Picture 20"/>
          <p:cNvPicPr>
            <a:picLocks noChangeAspect="1" noChangeArrowheads="1"/>
          </p:cNvPicPr>
          <p:nvPr/>
        </p:nvPicPr>
        <p:blipFill>
          <a:blip r:embed="rId15" cstate="print"/>
          <a:srcRect/>
          <a:stretch>
            <a:fillRect/>
          </a:stretch>
        </p:blipFill>
        <p:spPr bwMode="auto">
          <a:xfrm rot="5400000">
            <a:off x="7060626" y="3145825"/>
            <a:ext cx="1872207" cy="2294541"/>
          </a:xfrm>
          <a:prstGeom prst="rect">
            <a:avLst/>
          </a:prstGeom>
          <a:noFill/>
          <a:ln w="9525">
            <a:noFill/>
            <a:miter lim="800000"/>
            <a:headEnd/>
            <a:tailEnd/>
          </a:ln>
        </p:spPr>
      </p:pic>
      <p:pic>
        <p:nvPicPr>
          <p:cNvPr id="16" name="图片 15" descr="2005100809165673499.jpg"/>
          <p:cNvPicPr>
            <a:picLocks noChangeAspect="1"/>
          </p:cNvPicPr>
          <p:nvPr/>
        </p:nvPicPr>
        <p:blipFill>
          <a:blip r:embed="rId16" cstate="print"/>
          <a:stretch>
            <a:fillRect/>
          </a:stretch>
        </p:blipFill>
        <p:spPr>
          <a:xfrm>
            <a:off x="3784095" y="0"/>
            <a:ext cx="5359905" cy="172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zh-CN" sz="2400" b="1" dirty="0" smtClean="0"/>
              <a:t/>
            </a:r>
            <a:br>
              <a:rPr lang="zh-CN" altLang="zh-CN" sz="2400" b="1" dirty="0" smtClean="0"/>
            </a:br>
            <a:endParaRPr lang="zh-CN" altLang="en-US" sz="2400" b="1" dirty="0"/>
          </a:p>
        </p:txBody>
      </p:sp>
      <p:sp>
        <p:nvSpPr>
          <p:cNvPr id="286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8673" name="Group 1"/>
          <p:cNvGrpSpPr>
            <a:grpSpLocks noChangeAspect="1"/>
          </p:cNvGrpSpPr>
          <p:nvPr/>
        </p:nvGrpSpPr>
        <p:grpSpPr bwMode="auto">
          <a:xfrm>
            <a:off x="1331640" y="2132856"/>
            <a:ext cx="7236296" cy="3299997"/>
            <a:chOff x="2334" y="9940"/>
            <a:chExt cx="7172" cy="3275"/>
          </a:xfrm>
        </p:grpSpPr>
        <p:sp>
          <p:nvSpPr>
            <p:cNvPr id="28687" name="AutoShape 15"/>
            <p:cNvSpPr>
              <a:spLocks noChangeAspect="1" noChangeArrowheads="1" noTextEdit="1"/>
            </p:cNvSpPr>
            <p:nvPr/>
          </p:nvSpPr>
          <p:spPr bwMode="auto">
            <a:xfrm>
              <a:off x="2334" y="9940"/>
              <a:ext cx="7172" cy="3275"/>
            </a:xfrm>
            <a:prstGeom prst="rect">
              <a:avLst/>
            </a:prstGeom>
            <a:noFill/>
          </p:spPr>
          <p:txBody>
            <a:bodyPr vert="horz" wrap="square" lIns="91440" tIns="45720" rIns="91440" bIns="45720" numCol="1" anchor="t" anchorCtr="0" compatLnSpc="1">
              <a:prstTxWarp prst="textNoShape">
                <a:avLst/>
              </a:prstTxWarp>
            </a:bodyPr>
            <a:lstStyle/>
            <a:p>
              <a:endParaRPr lang="zh-CN" altLang="en-US" sz="1600" dirty="0"/>
            </a:p>
          </p:txBody>
        </p:sp>
        <p:sp>
          <p:nvSpPr>
            <p:cNvPr id="28686" name="Rectangle 14"/>
            <p:cNvSpPr>
              <a:spLocks noChangeArrowheads="1"/>
            </p:cNvSpPr>
            <p:nvPr/>
          </p:nvSpPr>
          <p:spPr bwMode="auto">
            <a:xfrm>
              <a:off x="2355" y="10818"/>
              <a:ext cx="939" cy="4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Editors</a:t>
              </a:r>
              <a:endParaRPr kumimoji="0" lang="en-US" altLang="zh-CN" sz="1600" b="0" i="0" u="none" strike="noStrike" cap="none" normalizeH="0" baseline="0" smtClean="0">
                <a:ln>
                  <a:noFill/>
                </a:ln>
                <a:solidFill>
                  <a:schemeClr val="tx1"/>
                </a:solidFill>
                <a:effectLst/>
                <a:latin typeface="Arial" pitchFamily="34" charset="0"/>
                <a:ea typeface="宋体" pitchFamily="2" charset="-122"/>
              </a:endParaRPr>
            </a:p>
          </p:txBody>
        </p:sp>
        <p:sp>
          <p:nvSpPr>
            <p:cNvPr id="28685" name="AutoShape 13"/>
            <p:cNvSpPr>
              <a:spLocks noChangeArrowheads="1"/>
            </p:cNvSpPr>
            <p:nvPr/>
          </p:nvSpPr>
          <p:spPr bwMode="auto">
            <a:xfrm>
              <a:off x="4450" y="10083"/>
              <a:ext cx="1982" cy="632"/>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黑体" pitchFamily="2" charset="-122"/>
                  <a:cs typeface="Times New Roman" pitchFamily="18" charset="0"/>
                </a:rPr>
                <a:t>Head of editorial department</a:t>
              </a:r>
              <a:endParaRPr kumimoji="0" lang="en-US" altLang="zh-CN" sz="16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8684" name="AutoShape 12"/>
            <p:cNvSpPr>
              <a:spLocks noChangeArrowheads="1"/>
            </p:cNvSpPr>
            <p:nvPr/>
          </p:nvSpPr>
          <p:spPr bwMode="auto">
            <a:xfrm>
              <a:off x="4462" y="11384"/>
              <a:ext cx="2037" cy="543"/>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1"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Peer experts</a:t>
              </a:r>
              <a:endParaRPr kumimoji="0" lang="en-US" altLang="zh-CN" sz="1600" b="0" i="0" u="none" strike="noStrike" cap="none" normalizeH="0" baseline="0" smtClean="0">
                <a:ln>
                  <a:noFill/>
                </a:ln>
                <a:solidFill>
                  <a:schemeClr val="tx1"/>
                </a:solidFill>
                <a:effectLst/>
                <a:latin typeface="Arial" pitchFamily="34" charset="0"/>
                <a:ea typeface="宋体" pitchFamily="2" charset="-122"/>
              </a:endParaRPr>
            </a:p>
          </p:txBody>
        </p:sp>
        <p:sp>
          <p:nvSpPr>
            <p:cNvPr id="28683" name="AutoShape 11"/>
            <p:cNvSpPr>
              <a:spLocks noChangeArrowheads="1"/>
            </p:cNvSpPr>
            <p:nvPr/>
          </p:nvSpPr>
          <p:spPr bwMode="auto">
            <a:xfrm>
              <a:off x="7307" y="10692"/>
              <a:ext cx="2035" cy="543"/>
            </a:xfrm>
            <a:prstGeom prst="flowChart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Editor-in-chief</a:t>
              </a:r>
              <a:endParaRPr kumimoji="0" lang="en-US" altLang="zh-CN" sz="1600" b="0" i="0" u="none" strike="noStrike" cap="none" normalizeH="0" baseline="0" smtClean="0">
                <a:ln>
                  <a:noFill/>
                </a:ln>
                <a:solidFill>
                  <a:schemeClr val="tx1"/>
                </a:solidFill>
                <a:effectLst/>
                <a:latin typeface="Arial" pitchFamily="34" charset="0"/>
                <a:ea typeface="宋体" pitchFamily="2" charset="-122"/>
              </a:endParaRPr>
            </a:p>
          </p:txBody>
        </p:sp>
        <p:sp>
          <p:nvSpPr>
            <p:cNvPr id="28682" name="AutoShape 10"/>
            <p:cNvSpPr>
              <a:spLocks noChangeArrowheads="1"/>
            </p:cNvSpPr>
            <p:nvPr/>
          </p:nvSpPr>
          <p:spPr bwMode="auto">
            <a:xfrm>
              <a:off x="2505" y="12529"/>
              <a:ext cx="1422" cy="543"/>
            </a:xfrm>
            <a:prstGeom prst="flowChartTerminator">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黑体" pitchFamily="2" charset="-122"/>
                  <a:cs typeface="Times New Roman" pitchFamily="18" charset="0"/>
                </a:rPr>
                <a:t>Copy editing</a:t>
              </a:r>
              <a:endParaRPr kumimoji="0" lang="en-US" altLang="zh-CN" sz="1600" b="0" i="0" u="none" strike="noStrike" cap="none" normalizeH="0" baseline="0" smtClean="0">
                <a:ln>
                  <a:noFill/>
                </a:ln>
                <a:solidFill>
                  <a:schemeClr val="tx1"/>
                </a:solidFill>
                <a:effectLst/>
                <a:latin typeface="Arial" pitchFamily="34" charset="0"/>
                <a:ea typeface="宋体" pitchFamily="2" charset="-122"/>
              </a:endParaRPr>
            </a:p>
          </p:txBody>
        </p:sp>
        <p:sp>
          <p:nvSpPr>
            <p:cNvPr id="28681" name="Line 9"/>
            <p:cNvSpPr>
              <a:spLocks noChangeShapeType="1"/>
            </p:cNvSpPr>
            <p:nvPr/>
          </p:nvSpPr>
          <p:spPr bwMode="auto">
            <a:xfrm flipV="1">
              <a:off x="3301" y="10444"/>
              <a:ext cx="1096" cy="54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sz="1600"/>
            </a:p>
          </p:txBody>
        </p:sp>
        <p:sp>
          <p:nvSpPr>
            <p:cNvPr id="28680" name="Line 8"/>
            <p:cNvSpPr>
              <a:spLocks noChangeShapeType="1"/>
            </p:cNvSpPr>
            <p:nvPr/>
          </p:nvSpPr>
          <p:spPr bwMode="auto">
            <a:xfrm>
              <a:off x="3301" y="10987"/>
              <a:ext cx="1096" cy="68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sz="1600"/>
            </a:p>
          </p:txBody>
        </p:sp>
        <p:sp>
          <p:nvSpPr>
            <p:cNvPr id="28679" name="Line 7"/>
            <p:cNvSpPr>
              <a:spLocks noChangeShapeType="1"/>
            </p:cNvSpPr>
            <p:nvPr/>
          </p:nvSpPr>
          <p:spPr bwMode="auto">
            <a:xfrm>
              <a:off x="6432" y="10444"/>
              <a:ext cx="782" cy="54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sz="1600"/>
            </a:p>
          </p:txBody>
        </p:sp>
        <p:sp>
          <p:nvSpPr>
            <p:cNvPr id="28678" name="Line 6"/>
            <p:cNvSpPr>
              <a:spLocks noChangeShapeType="1"/>
            </p:cNvSpPr>
            <p:nvPr/>
          </p:nvSpPr>
          <p:spPr bwMode="auto">
            <a:xfrm flipV="1">
              <a:off x="6497" y="10987"/>
              <a:ext cx="717" cy="60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sz="1600"/>
            </a:p>
          </p:txBody>
        </p:sp>
        <p:sp>
          <p:nvSpPr>
            <p:cNvPr id="28677" name="Line 5"/>
            <p:cNvSpPr>
              <a:spLocks noChangeShapeType="1"/>
            </p:cNvSpPr>
            <p:nvPr/>
          </p:nvSpPr>
          <p:spPr bwMode="auto">
            <a:xfrm>
              <a:off x="2831" y="11259"/>
              <a:ext cx="0" cy="122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sz="1600"/>
            </a:p>
          </p:txBody>
        </p:sp>
        <p:sp>
          <p:nvSpPr>
            <p:cNvPr id="28676" name="Line 4"/>
            <p:cNvSpPr>
              <a:spLocks noChangeShapeType="1"/>
            </p:cNvSpPr>
            <p:nvPr/>
          </p:nvSpPr>
          <p:spPr bwMode="auto">
            <a:xfrm>
              <a:off x="8310" y="11259"/>
              <a:ext cx="0" cy="95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28675" name="Line 3"/>
            <p:cNvSpPr>
              <a:spLocks noChangeShapeType="1"/>
            </p:cNvSpPr>
            <p:nvPr/>
          </p:nvSpPr>
          <p:spPr bwMode="auto">
            <a:xfrm flipH="1">
              <a:off x="3144" y="12210"/>
              <a:ext cx="5166"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sz="1600"/>
            </a:p>
          </p:txBody>
        </p:sp>
        <p:sp>
          <p:nvSpPr>
            <p:cNvPr id="28674" name="Line 2"/>
            <p:cNvSpPr>
              <a:spLocks noChangeShapeType="1"/>
            </p:cNvSpPr>
            <p:nvPr/>
          </p:nvSpPr>
          <p:spPr bwMode="auto">
            <a:xfrm flipV="1">
              <a:off x="3144" y="11259"/>
              <a:ext cx="0" cy="95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sz="1600"/>
            </a:p>
          </p:txBody>
        </p:sp>
      </p:grpSp>
      <p:sp>
        <p:nvSpPr>
          <p:cNvPr id="20" name="矩形 19"/>
          <p:cNvSpPr/>
          <p:nvPr/>
        </p:nvSpPr>
        <p:spPr>
          <a:xfrm>
            <a:off x="1331640" y="1340768"/>
            <a:ext cx="7128792" cy="57606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smtClean="0">
                <a:solidFill>
                  <a:srgbClr val="003300"/>
                </a:solidFill>
              </a:rPr>
              <a:t>1                                          2                                               3</a:t>
            </a:r>
            <a:endParaRPr lang="zh-CN" altLang="en-US" sz="2400" dirty="0">
              <a:solidFill>
                <a:srgbClr val="003300"/>
              </a:solidFill>
            </a:endParaRPr>
          </a:p>
        </p:txBody>
      </p:sp>
      <p:cxnSp>
        <p:nvCxnSpPr>
          <p:cNvPr id="22" name="直接箭头连接符 21"/>
          <p:cNvCxnSpPr/>
          <p:nvPr/>
        </p:nvCxnSpPr>
        <p:spPr>
          <a:xfrm>
            <a:off x="2123728" y="1628800"/>
            <a:ext cx="20882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148064" y="1628800"/>
            <a:ext cx="25922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47664" y="5380672"/>
            <a:ext cx="6768752" cy="1384995"/>
          </a:xfrm>
          <a:prstGeom prst="rect">
            <a:avLst/>
          </a:prstGeom>
          <a:noFill/>
        </p:spPr>
        <p:txBody>
          <a:bodyPr wrap="square" rtlCol="0">
            <a:spAutoFit/>
          </a:bodyPr>
          <a:lstStyle/>
          <a:p>
            <a:r>
              <a:rPr lang="en-US" altLang="zh-CN" b="1" dirty="0" smtClean="0">
                <a:solidFill>
                  <a:srgbClr val="336699"/>
                </a:solidFill>
              </a:rPr>
              <a:t>Fig. 1  The ‘three-level Review’ System for Academic Journals in China</a:t>
            </a:r>
            <a:r>
              <a:rPr lang="en-US" altLang="zh-CN" b="1" dirty="0" smtClean="0"/>
              <a:t> </a:t>
            </a:r>
          </a:p>
          <a:p>
            <a:endParaRPr lang="en-US" altLang="zh-CN" b="1" dirty="0" smtClean="0"/>
          </a:p>
          <a:p>
            <a:pPr algn="just"/>
            <a:r>
              <a:rPr lang="en-US" altLang="zh-CN" sz="1600" dirty="0" smtClean="0"/>
              <a:t>Source: </a:t>
            </a:r>
            <a:r>
              <a:rPr lang="de-DE" altLang="zh-CN" sz="1600" dirty="0" smtClean="0"/>
              <a:t>Fang Qing, Xu Lifang, Lian Xiaochuan. </a:t>
            </a:r>
            <a:r>
              <a:rPr lang="en-US" altLang="zh-CN" sz="1600" dirty="0" smtClean="0"/>
              <a:t>Peer-Review Practice and Research of Academic Journals in China. </a:t>
            </a:r>
            <a:r>
              <a:rPr lang="en-US" altLang="zh-CN" sz="1600" i="1" dirty="0" smtClean="0"/>
              <a:t>Journal of Scholarly Publishing</a:t>
            </a:r>
            <a:r>
              <a:rPr lang="en-US" altLang="zh-CN" sz="1600" dirty="0" smtClean="0"/>
              <a:t>, 2008, Vol.39 No. 4: 417-427. </a:t>
            </a:r>
            <a:endParaRPr lang="zh-CN" altLang="en-US" sz="1600" dirty="0"/>
          </a:p>
        </p:txBody>
      </p:sp>
      <p:sp>
        <p:nvSpPr>
          <p:cNvPr id="26" name="内容占位符 2"/>
          <p:cNvSpPr>
            <a:spLocks noGrp="1"/>
          </p:cNvSpPr>
          <p:nvPr>
            <p:ph idx="1"/>
          </p:nvPr>
        </p:nvSpPr>
        <p:spPr>
          <a:xfrm>
            <a:off x="1475656" y="404664"/>
            <a:ext cx="7221488" cy="6264696"/>
          </a:xfrm>
        </p:spPr>
        <p:txBody>
          <a:bodyPr/>
          <a:lstStyle/>
          <a:p>
            <a:pPr marL="514350" indent="-514350">
              <a:buFont typeface="+mj-lt"/>
              <a:buAutoNum type="arabicPeriod" startAt="4"/>
            </a:pPr>
            <a:r>
              <a:rPr lang="en-US" altLang="zh-CN" b="1" dirty="0" smtClean="0"/>
              <a:t>‘three-level Review’ instead of “peer review”</a:t>
            </a:r>
          </a:p>
          <a:p>
            <a:endParaRPr lang="zh-CN" altLang="en-US" dirty="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600" b="1" dirty="0" smtClean="0"/>
              <a:t>Trends of Chinese Scholarly Publishing</a:t>
            </a:r>
            <a:endParaRPr lang="zh-CN" altLang="en-US" sz="3600" b="1" dirty="0"/>
          </a:p>
        </p:txBody>
      </p:sp>
      <p:sp>
        <p:nvSpPr>
          <p:cNvPr id="3" name="内容占位符 2"/>
          <p:cNvSpPr>
            <a:spLocks noGrp="1"/>
          </p:cNvSpPr>
          <p:nvPr>
            <p:ph idx="1"/>
          </p:nvPr>
        </p:nvSpPr>
        <p:spPr/>
        <p:txBody>
          <a:bodyPr>
            <a:normAutofit fontScale="92500" lnSpcReduction="10000"/>
          </a:bodyPr>
          <a:lstStyle/>
          <a:p>
            <a:endParaRPr lang="en-US" altLang="zh-CN" dirty="0" smtClean="0"/>
          </a:p>
          <a:p>
            <a:r>
              <a:rPr lang="en-US" altLang="zh-CN" b="1" dirty="0" smtClean="0"/>
              <a:t>Market– oriented Reform</a:t>
            </a:r>
          </a:p>
          <a:p>
            <a:pPr lvl="1"/>
            <a:r>
              <a:rPr lang="en-US" altLang="zh-CN" dirty="0" smtClean="0">
                <a:solidFill>
                  <a:srgbClr val="336699"/>
                </a:solidFill>
              </a:rPr>
              <a:t>Charging Article Publishing Fees</a:t>
            </a:r>
            <a:endParaRPr lang="zh-CN" altLang="zh-CN" dirty="0" smtClean="0">
              <a:solidFill>
                <a:srgbClr val="336699"/>
              </a:solidFill>
            </a:endParaRPr>
          </a:p>
          <a:p>
            <a:pPr lvl="1"/>
            <a:r>
              <a:rPr lang="en-US" altLang="zh-CN" dirty="0" smtClean="0">
                <a:solidFill>
                  <a:srgbClr val="336699"/>
                </a:solidFill>
              </a:rPr>
              <a:t>Raising Prices of Academic Books</a:t>
            </a:r>
            <a:endParaRPr lang="zh-CN" altLang="zh-CN" dirty="0" smtClean="0">
              <a:solidFill>
                <a:srgbClr val="336699"/>
              </a:solidFill>
            </a:endParaRPr>
          </a:p>
          <a:p>
            <a:pPr lvl="1"/>
            <a:r>
              <a:rPr lang="en-US" altLang="zh-CN" dirty="0" smtClean="0">
                <a:solidFill>
                  <a:srgbClr val="336699"/>
                </a:solidFill>
              </a:rPr>
              <a:t>Depending on Academic Publishing Funds</a:t>
            </a:r>
            <a:endParaRPr lang="zh-CN" altLang="zh-CN" dirty="0" smtClean="0">
              <a:solidFill>
                <a:srgbClr val="336699"/>
              </a:solidFill>
            </a:endParaRPr>
          </a:p>
          <a:p>
            <a:r>
              <a:rPr lang="en-US" altLang="zh-CN" b="1" dirty="0" smtClean="0"/>
              <a:t>Internalization</a:t>
            </a:r>
          </a:p>
          <a:p>
            <a:pPr lvl="1"/>
            <a:r>
              <a:rPr lang="en-US" altLang="zh-CN" dirty="0" smtClean="0">
                <a:solidFill>
                  <a:srgbClr val="336699"/>
                </a:solidFill>
              </a:rPr>
              <a:t>Internationalization of Editors and Editorial Boards</a:t>
            </a:r>
          </a:p>
          <a:p>
            <a:pPr lvl="1"/>
            <a:r>
              <a:rPr lang="en-US" altLang="zh-CN" dirty="0" smtClean="0">
                <a:solidFill>
                  <a:srgbClr val="336699"/>
                </a:solidFill>
              </a:rPr>
              <a:t>Establish Publishing Workflows Centered around Peer-review</a:t>
            </a:r>
          </a:p>
          <a:p>
            <a:pPr lvl="1"/>
            <a:r>
              <a:rPr lang="en-US" altLang="zh-CN" dirty="0" smtClean="0">
                <a:solidFill>
                  <a:srgbClr val="336699"/>
                </a:solidFill>
              </a:rPr>
              <a:t>Internationalizing Journals’ Content and Form</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6600" dirty="0" smtClean="0">
                <a:latin typeface="Bradley Hand ITC" pitchFamily="66" charset="0"/>
              </a:rPr>
              <a:t>Thank You!</a:t>
            </a:r>
            <a:endParaRPr lang="zh-CN" altLang="en-US" sz="6600" dirty="0">
              <a:latin typeface="Bradley Hand ITC" pitchFamily="66" charset="0"/>
            </a:endParaRPr>
          </a:p>
        </p:txBody>
      </p:sp>
      <p:sp>
        <p:nvSpPr>
          <p:cNvPr id="3" name="副标题 2"/>
          <p:cNvSpPr>
            <a:spLocks noGrp="1"/>
          </p:cNvSpPr>
          <p:nvPr>
            <p:ph type="subTitle" idx="1"/>
          </p:nvPr>
        </p:nvSpPr>
        <p:spPr/>
        <p:txBody>
          <a:bodyPr>
            <a:normAutofit/>
          </a:bodyPr>
          <a:lstStyle/>
          <a:p>
            <a:r>
              <a:rPr lang="zh-CN" altLang="en-US" sz="6600" dirty="0" smtClean="0">
                <a:latin typeface="方正瘦金书_GBK" pitchFamily="65" charset="-122"/>
                <a:ea typeface="方正瘦金书_GBK" pitchFamily="65" charset="-122"/>
              </a:rPr>
              <a:t>谢 谢！</a:t>
            </a:r>
            <a:endParaRPr lang="zh-CN" altLang="en-US" sz="6600" dirty="0">
              <a:latin typeface="方正瘦金书_GBK" pitchFamily="65" charset="-122"/>
              <a:ea typeface="方正瘦金书_GBK" pitchFamily="65" charset="-122"/>
            </a:endParaRPr>
          </a:p>
        </p:txBody>
      </p:sp>
    </p:spTree>
  </p:cSld>
  <p:clrMapOvr>
    <a:masterClrMapping/>
  </p:clrMapOvr>
  <p:transition spd="slow">
    <p:blinds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内容占位符 5" descr="untitled.bmp"/>
          <p:cNvPicPr>
            <a:picLocks noGrp="1" noChangeAspect="1"/>
          </p:cNvPicPr>
          <p:nvPr>
            <p:ph idx="1"/>
          </p:nvPr>
        </p:nvPicPr>
        <p:blipFill>
          <a:blip r:embed="rId2" cstate="print"/>
          <a:stretch>
            <a:fillRect/>
          </a:stretch>
        </p:blipFill>
        <p:spPr>
          <a:xfrm>
            <a:off x="0" y="0"/>
            <a:ext cx="9144000" cy="971551"/>
          </a:xfrm>
        </p:spPr>
      </p:pic>
      <p:sp>
        <p:nvSpPr>
          <p:cNvPr id="5" name="矩形 4"/>
          <p:cNvSpPr/>
          <p:nvPr/>
        </p:nvSpPr>
        <p:spPr>
          <a:xfrm>
            <a:off x="3131840" y="5013176"/>
            <a:ext cx="2162387" cy="646331"/>
          </a:xfrm>
          <a:prstGeom prst="rect">
            <a:avLst/>
          </a:prstGeom>
        </p:spPr>
        <p:txBody>
          <a:bodyPr wrap="none">
            <a:spAutoFit/>
          </a:bodyPr>
          <a:lstStyle/>
          <a:p>
            <a:pPr algn="ctr"/>
            <a:r>
              <a:rPr lang="en-US" altLang="zh-CN" dirty="0" smtClean="0"/>
              <a:t>Boone Library School</a:t>
            </a:r>
          </a:p>
          <a:p>
            <a:pPr algn="ctr"/>
            <a:r>
              <a:rPr lang="en-US" altLang="zh-CN" dirty="0" smtClean="0"/>
              <a:t>(1929)</a:t>
            </a:r>
            <a:endParaRPr lang="zh-CN" altLang="en-US" dirty="0"/>
          </a:p>
        </p:txBody>
      </p:sp>
      <p:sp>
        <p:nvSpPr>
          <p:cNvPr id="7" name="矩形 6"/>
          <p:cNvSpPr/>
          <p:nvPr/>
        </p:nvSpPr>
        <p:spPr>
          <a:xfrm>
            <a:off x="3851920" y="2132856"/>
            <a:ext cx="4572000" cy="2585323"/>
          </a:xfrm>
          <a:prstGeom prst="rect">
            <a:avLst/>
          </a:prstGeom>
        </p:spPr>
        <p:txBody>
          <a:bodyPr>
            <a:spAutoFit/>
          </a:bodyPr>
          <a:lstStyle/>
          <a:p>
            <a:r>
              <a:rPr lang="en-US" altLang="zh-CN" b="1" dirty="0" smtClean="0"/>
              <a:t>Mary Elizabeth Wood</a:t>
            </a:r>
            <a:r>
              <a:rPr lang="en-US" altLang="zh-CN" dirty="0" smtClean="0"/>
              <a:t> (August 22, 1861 – May 1, 1931) was an American librarian and missionary, best known for her work in promoting Western librarianship practices and programs in China. She is credited with the foundation of the first library school in China, the </a:t>
            </a:r>
            <a:r>
              <a:rPr lang="en-US" altLang="zh-CN" dirty="0" smtClean="0">
                <a:hlinkClick r:id="" action="ppaction://hlinkfile"/>
              </a:rPr>
              <a:t>Boone Library School</a:t>
            </a:r>
            <a:r>
              <a:rPr lang="en-US" altLang="zh-CN" dirty="0" smtClean="0"/>
              <a:t>, as well as spurring the development of Chinese librarianship as a modern profession.</a:t>
            </a:r>
            <a:endParaRPr lang="en-US" altLang="zh-CN" dirty="0"/>
          </a:p>
        </p:txBody>
      </p:sp>
      <p:sp>
        <p:nvSpPr>
          <p:cNvPr id="8" name="TextBox 7"/>
          <p:cNvSpPr txBox="1"/>
          <p:nvPr/>
        </p:nvSpPr>
        <p:spPr>
          <a:xfrm>
            <a:off x="1115616" y="6211669"/>
            <a:ext cx="2664296" cy="646331"/>
          </a:xfrm>
          <a:prstGeom prst="rect">
            <a:avLst/>
          </a:prstGeom>
          <a:noFill/>
        </p:spPr>
        <p:txBody>
          <a:bodyPr wrap="square" rtlCol="0">
            <a:spAutoFit/>
          </a:bodyPr>
          <a:lstStyle/>
          <a:p>
            <a:pPr algn="ctr"/>
            <a:r>
              <a:rPr lang="en-US" altLang="zh-CN" dirty="0" smtClean="0"/>
              <a:t>Library Science Program</a:t>
            </a:r>
          </a:p>
          <a:p>
            <a:pPr algn="ctr"/>
            <a:r>
              <a:rPr lang="en-US" altLang="zh-CN" dirty="0" smtClean="0"/>
              <a:t>(1920) </a:t>
            </a:r>
            <a:endParaRPr lang="zh-CN" altLang="en-US" dirty="0"/>
          </a:p>
        </p:txBody>
      </p:sp>
      <p:pic>
        <p:nvPicPr>
          <p:cNvPr id="16" name="图片 15" descr="ischoolsBanner2.gif"/>
          <p:cNvPicPr>
            <a:picLocks noChangeAspect="1"/>
          </p:cNvPicPr>
          <p:nvPr/>
        </p:nvPicPr>
        <p:blipFill>
          <a:blip r:embed="rId3" cstate="print"/>
          <a:stretch>
            <a:fillRect/>
          </a:stretch>
        </p:blipFill>
        <p:spPr>
          <a:xfrm>
            <a:off x="0" y="980729"/>
            <a:ext cx="9144000" cy="792088"/>
          </a:xfrm>
          <a:prstGeom prst="rect">
            <a:avLst/>
          </a:prstGeom>
        </p:spPr>
      </p:pic>
      <p:cxnSp>
        <p:nvCxnSpPr>
          <p:cNvPr id="18" name="直接箭头连接符 17"/>
          <p:cNvCxnSpPr/>
          <p:nvPr/>
        </p:nvCxnSpPr>
        <p:spPr>
          <a:xfrm flipV="1">
            <a:off x="2555776" y="5517232"/>
            <a:ext cx="1224136"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V="1">
            <a:off x="4355976" y="4653136"/>
            <a:ext cx="151216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flipV="1">
            <a:off x="1691680" y="1772816"/>
            <a:ext cx="216024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1187624" y="1844824"/>
            <a:ext cx="28803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9512" y="3356992"/>
            <a:ext cx="3204000"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smtClean="0"/>
              <a:t>Publishing Science Department</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6" y="476672"/>
            <a:ext cx="7211144" cy="1143000"/>
          </a:xfrm>
        </p:spPr>
        <p:txBody>
          <a:bodyPr/>
          <a:lstStyle/>
          <a:p>
            <a:r>
              <a:rPr lang="en-US" altLang="zh-CN" b="1" dirty="0" smtClean="0"/>
              <a:t>R&amp;D as a Background</a:t>
            </a:r>
            <a:endParaRPr lang="zh-CN" altLang="en-US" b="1" dirty="0"/>
          </a:p>
        </p:txBody>
      </p:sp>
      <p:pic>
        <p:nvPicPr>
          <p:cNvPr id="1027" name="Picture 3" descr="http://ts2.mm.bing.net/th?id=H.4698248648263637&amp;pid=1.7&amp;w=217&amp;h=132&amp;c=7&amp;rs=1"/>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2915816" y="2636918"/>
            <a:ext cx="3996000" cy="2430745"/>
          </a:xfrm>
          <a:prstGeom prst="rect">
            <a:avLst/>
          </a:prstGeom>
          <a:noFill/>
        </p:spPr>
      </p:pic>
    </p:spTree>
  </p:cSld>
  <p:clrMapOvr>
    <a:masterClrMapping/>
  </p:clrMapOvr>
  <p:transition spd="slow">
    <p:checke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60648"/>
            <a:ext cx="7211144" cy="1143000"/>
          </a:xfrm>
        </p:spPr>
        <p:txBody>
          <a:bodyPr>
            <a:normAutofit/>
          </a:bodyPr>
          <a:lstStyle/>
          <a:p>
            <a:r>
              <a:rPr lang="en-US" altLang="zh-CN" sz="3200" b="1" dirty="0" smtClean="0"/>
              <a:t>Sources of Funding for Research in China </a:t>
            </a:r>
            <a:endParaRPr lang="zh-CN" altLang="en-US" sz="3200" b="1" dirty="0"/>
          </a:p>
        </p:txBody>
      </p:sp>
      <p:sp>
        <p:nvSpPr>
          <p:cNvPr id="3" name="内容占位符 2"/>
          <p:cNvSpPr>
            <a:spLocks noGrp="1"/>
          </p:cNvSpPr>
          <p:nvPr>
            <p:ph idx="1"/>
          </p:nvPr>
        </p:nvSpPr>
        <p:spPr>
          <a:xfrm>
            <a:off x="827584" y="1412776"/>
            <a:ext cx="7221488" cy="5040560"/>
          </a:xfrm>
        </p:spPr>
        <p:txBody>
          <a:bodyPr>
            <a:normAutofit lnSpcReduction="10000"/>
          </a:bodyPr>
          <a:lstStyle/>
          <a:p>
            <a:r>
              <a:rPr lang="en-US" altLang="zh-CN" dirty="0" smtClean="0"/>
              <a:t>National Level ↓</a:t>
            </a:r>
            <a:endParaRPr lang="zh-CN" altLang="en-US" dirty="0" smtClean="0"/>
          </a:p>
          <a:p>
            <a:pPr marL="914400" lvl="1" indent="-457200">
              <a:buFont typeface="+mj-lt"/>
              <a:buAutoNum type="alphaUcPeriod"/>
            </a:pPr>
            <a:r>
              <a:rPr lang="en-US" altLang="zh-CN" sz="2400" dirty="0" smtClean="0">
                <a:solidFill>
                  <a:srgbClr val="336699"/>
                </a:solidFill>
              </a:rPr>
              <a:t>National Social Sciences Fund, since 1991, 21 areas</a:t>
            </a:r>
          </a:p>
          <a:p>
            <a:pPr marL="914400" lvl="1" indent="-457200">
              <a:buFont typeface="+mj-lt"/>
              <a:buAutoNum type="alphaUcPeriod"/>
            </a:pPr>
            <a:r>
              <a:rPr lang="en-US" altLang="zh-CN" sz="2400" dirty="0" smtClean="0">
                <a:solidFill>
                  <a:srgbClr val="336699"/>
                </a:solidFill>
              </a:rPr>
              <a:t>National Natural Science Fund, since1982,7 fields </a:t>
            </a:r>
          </a:p>
          <a:p>
            <a:pPr lvl="2">
              <a:buNone/>
            </a:pPr>
            <a:r>
              <a:rPr lang="en-US" altLang="zh-CN" sz="1800" dirty="0" smtClean="0">
                <a:solidFill>
                  <a:srgbClr val="336699"/>
                </a:solidFill>
              </a:rPr>
              <a:t>There are two kinds of funds in this foundation, one for projects and the other for talents </a:t>
            </a:r>
          </a:p>
          <a:p>
            <a:pPr marL="914400" lvl="1" indent="-457200">
              <a:buFont typeface="+mj-lt"/>
              <a:buAutoNum type="alphaUcPeriod"/>
            </a:pPr>
            <a:r>
              <a:rPr lang="en-US" altLang="zh-CN" sz="2400" dirty="0" smtClean="0">
                <a:solidFill>
                  <a:srgbClr val="336699"/>
                </a:solidFill>
              </a:rPr>
              <a:t>National Key Technology R&amp;D Program</a:t>
            </a:r>
          </a:p>
          <a:p>
            <a:pPr marL="914400" lvl="1" indent="-457200">
              <a:buFont typeface="+mj-lt"/>
              <a:buAutoNum type="alphaUcPeriod"/>
            </a:pPr>
            <a:r>
              <a:rPr lang="en-US" altLang="zh-CN" sz="2400" dirty="0" smtClean="0">
                <a:solidFill>
                  <a:srgbClr val="336699"/>
                </a:solidFill>
              </a:rPr>
              <a:t>National High-Tech R&amp;D Program of China (863 Program)</a:t>
            </a:r>
            <a:endParaRPr lang="en-US" altLang="zh-CN" sz="1800" dirty="0" smtClean="0">
              <a:solidFill>
                <a:srgbClr val="336699"/>
              </a:solidFill>
            </a:endParaRPr>
          </a:p>
          <a:p>
            <a:pPr lvl="2">
              <a:buNone/>
            </a:pPr>
            <a:r>
              <a:rPr lang="en-US" altLang="zh-CN" sz="1800" dirty="0" smtClean="0">
                <a:solidFill>
                  <a:srgbClr val="336699"/>
                </a:solidFill>
              </a:rPr>
              <a:t>1986~2005, </a:t>
            </a:r>
            <a:r>
              <a:rPr lang="zh-CN" altLang="en-US" sz="1800" dirty="0" smtClean="0">
                <a:solidFill>
                  <a:srgbClr val="336699"/>
                </a:solidFill>
              </a:rPr>
              <a:t>￥</a:t>
            </a:r>
            <a:r>
              <a:rPr lang="en-US" altLang="zh-CN" sz="1800" dirty="0" smtClean="0">
                <a:solidFill>
                  <a:srgbClr val="336699"/>
                </a:solidFill>
              </a:rPr>
              <a:t>30 Billion  </a:t>
            </a:r>
          </a:p>
          <a:p>
            <a:pPr marL="914400" lvl="1" indent="-457200">
              <a:buFont typeface="+mj-lt"/>
              <a:buAutoNum type="alphaUcPeriod"/>
            </a:pPr>
            <a:r>
              <a:rPr lang="en-US" altLang="zh-CN" sz="2400" dirty="0" smtClean="0">
                <a:solidFill>
                  <a:srgbClr val="336699"/>
                </a:solidFill>
              </a:rPr>
              <a:t>National Key Basic Research Program (NKBRP, 973 Program)</a:t>
            </a:r>
          </a:p>
          <a:p>
            <a:pPr marL="914400" lvl="1" indent="-457200">
              <a:buFont typeface="+mj-lt"/>
              <a:buAutoNum type="alphaUcPeriod"/>
            </a:pPr>
            <a:r>
              <a:rPr lang="en-US" altLang="zh-CN" sz="2400" dirty="0" smtClean="0">
                <a:solidFill>
                  <a:srgbClr val="336699"/>
                </a:solidFill>
              </a:rPr>
              <a:t>Torch Program</a:t>
            </a:r>
            <a:endParaRPr lang="en-US" altLang="zh-CN" sz="1800" dirty="0" smtClean="0">
              <a:solidFill>
                <a:srgbClr val="336699"/>
              </a:solidFill>
            </a:endParaRPr>
          </a:p>
          <a:p>
            <a:pPr lvl="1"/>
            <a:endParaRPr lang="en-US" altLang="zh-CN" sz="2400" dirty="0" smtClean="0">
              <a:solidFill>
                <a:srgbClr val="336699"/>
              </a:solidFill>
            </a:endParaRPr>
          </a:p>
          <a:p>
            <a:endParaRPr lang="en-US" altLang="zh-CN" dirty="0" smtClean="0"/>
          </a:p>
          <a:p>
            <a:endParaRPr lang="zh-CN" altLang="en-US" dirty="0"/>
          </a:p>
        </p:txBody>
      </p:sp>
      <p:pic>
        <p:nvPicPr>
          <p:cNvPr id="6146" name="Picture 2" descr="http://ts2.mm.bing.net/th?id=H.4537664127370277&amp;pid=1.7&amp;w=138&amp;h=142&amp;c=7&amp;rs=1"/>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6732240" y="5229200"/>
            <a:ext cx="1259632" cy="1296143"/>
          </a:xfrm>
          <a:prstGeom prst="rect">
            <a:avLst/>
          </a:prstGeom>
          <a:noFill/>
        </p:spPr>
      </p:pic>
      <p:pic>
        <p:nvPicPr>
          <p:cNvPr id="6148" name="Picture 4" descr="http://ts2.mm.bing.net/th?id=H.4658567455771245&amp;pid=1.7&amp;w=157&amp;h=152&amp;c=7&amp;rs=1"/>
          <p:cNvPicPr>
            <a:picLocks noChangeAspect="1" noChangeArrowheads="1"/>
          </p:cNvPicPr>
          <p:nvPr/>
        </p:nvPicPr>
        <p:blipFill>
          <a:blip r:embed="rId3" cstate="print">
            <a:clrChange>
              <a:clrFrom>
                <a:srgbClr val="FFF9FF"/>
              </a:clrFrom>
              <a:clrTo>
                <a:srgbClr val="FFF9FF">
                  <a:alpha val="0"/>
                </a:srgbClr>
              </a:clrTo>
            </a:clrChange>
          </a:blip>
          <a:srcRect/>
          <a:stretch>
            <a:fillRect/>
          </a:stretch>
        </p:blipFill>
        <p:spPr bwMode="auto">
          <a:xfrm>
            <a:off x="7668344" y="3861048"/>
            <a:ext cx="1197918" cy="1159769"/>
          </a:xfrm>
          <a:prstGeom prst="rect">
            <a:avLst/>
          </a:prstGeom>
          <a:noFill/>
        </p:spPr>
      </p:pic>
      <p:pic>
        <p:nvPicPr>
          <p:cNvPr id="6150" name="Picture 6" descr="http://ts2.mm.bing.net/th?id=H.5003092497662601&amp;pid=1.7&amp;w=173&amp;h=155&amp;c=7&amp;rs=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380312" y="1268760"/>
            <a:ext cx="1366293" cy="1224136"/>
          </a:xfrm>
          <a:prstGeom prst="rect">
            <a:avLst/>
          </a:prstGeom>
          <a:noFill/>
        </p:spPr>
      </p:pic>
      <p:pic>
        <p:nvPicPr>
          <p:cNvPr id="6152" name="Picture 8" descr="http://ts2.mm.bing.net/th?id=H.4543797356987917&amp;pid=1.7&amp;w=196&amp;h=150&amp;c=7&amp;rs=1"/>
          <p:cNvPicPr>
            <a:picLocks noChangeAspect="1" noChangeArrowheads="1"/>
          </p:cNvPicPr>
          <p:nvPr/>
        </p:nvPicPr>
        <p:blipFill>
          <a:blip r:embed="rId5" cstate="print">
            <a:clrChange>
              <a:clrFrom>
                <a:srgbClr val="FDFDFD"/>
              </a:clrFrom>
              <a:clrTo>
                <a:srgbClr val="FDFDFD">
                  <a:alpha val="0"/>
                </a:srgbClr>
              </a:clrTo>
            </a:clrChange>
          </a:blip>
          <a:srcRect t="10080"/>
          <a:stretch>
            <a:fillRect/>
          </a:stretch>
        </p:blipFill>
        <p:spPr bwMode="auto">
          <a:xfrm>
            <a:off x="395536" y="2636912"/>
            <a:ext cx="1368000" cy="941408"/>
          </a:xfrm>
          <a:prstGeom prst="rect">
            <a:avLst/>
          </a:prstGeom>
          <a:noFill/>
        </p:spPr>
      </p:pic>
      <p:pic>
        <p:nvPicPr>
          <p:cNvPr id="6154" name="Picture 10" descr="http://ts3.mm.bing.net/th?id=H.4815651584148282&amp;pid=1.7&amp;w=120&amp;h=145&amp;c=7&amp;rs=1"/>
          <p:cNvPicPr>
            <a:picLocks noChangeAspect="1" noChangeArrowheads="1"/>
          </p:cNvPicPr>
          <p:nvPr/>
        </p:nvPicPr>
        <p:blipFill>
          <a:blip r:embed="rId6" cstate="print"/>
          <a:srcRect/>
          <a:stretch>
            <a:fillRect/>
          </a:stretch>
        </p:blipFill>
        <p:spPr bwMode="auto">
          <a:xfrm>
            <a:off x="3491880" y="5552999"/>
            <a:ext cx="1080000" cy="1305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2000"/>
                                        <p:tgtEl>
                                          <p:spTgt spid="3">
                                            <p:txEl>
                                              <p:pRg st="3" end="3"/>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edge">
                                      <p:cBhvr>
                                        <p:cTn id="19" dur="2000"/>
                                        <p:tgtEl>
                                          <p:spTgt spid="3">
                                            <p:txEl>
                                              <p:pRg st="4" end="4"/>
                                            </p:txEl>
                                          </p:spTgt>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edge">
                                      <p:cBhvr>
                                        <p:cTn id="22" dur="2000"/>
                                        <p:tgtEl>
                                          <p:spTgt spid="3">
                                            <p:txEl>
                                              <p:pRg st="5" end="5"/>
                                            </p:txEl>
                                          </p:spTgt>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edge">
                                      <p:cBhvr>
                                        <p:cTn id="25" dur="2000"/>
                                        <p:tgtEl>
                                          <p:spTgt spid="3">
                                            <p:txEl>
                                              <p:pRg st="6" end="6"/>
                                            </p:txEl>
                                          </p:spTgt>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edge">
                                      <p:cBhvr>
                                        <p:cTn id="28" dur="2000"/>
                                        <p:tgtEl>
                                          <p:spTgt spid="3">
                                            <p:txEl>
                                              <p:pRg st="7" end="7"/>
                                            </p:txEl>
                                          </p:spTgt>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edge">
                                      <p:cBhvr>
                                        <p:cTn id="31" dur="2000"/>
                                        <p:tgtEl>
                                          <p:spTgt spid="3">
                                            <p:txEl>
                                              <p:pRg st="8" end="8"/>
                                            </p:txEl>
                                          </p:spTgt>
                                        </p:tgtEl>
                                      </p:cBhvr>
                                    </p:animEffect>
                                  </p:childTnLst>
                                </p:cTn>
                              </p:par>
                              <p:par>
                                <p:cTn id="32" presetID="20" presetClass="entr" presetSubtype="0" fill="hold" nodeType="with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wedge">
                                      <p:cBhvr>
                                        <p:cTn id="34" dur="2000"/>
                                        <p:tgtEl>
                                          <p:spTgt spid="6150"/>
                                        </p:tgtEl>
                                      </p:cBhvr>
                                    </p:animEffect>
                                  </p:childTnLst>
                                </p:cTn>
                              </p:par>
                              <p:par>
                                <p:cTn id="35" presetID="20" presetClass="entr" presetSubtype="0" fill="hold" nodeType="with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wedge">
                                      <p:cBhvr>
                                        <p:cTn id="37" dur="2000"/>
                                        <p:tgtEl>
                                          <p:spTgt spid="6148"/>
                                        </p:tgtEl>
                                      </p:cBhvr>
                                    </p:animEffect>
                                  </p:childTnLst>
                                </p:cTn>
                              </p:par>
                              <p:par>
                                <p:cTn id="38" presetID="20" presetClass="entr" presetSubtype="0" fill="hold" nodeType="withEffect">
                                  <p:stCondLst>
                                    <p:cond delay="0"/>
                                  </p:stCondLst>
                                  <p:childTnLst>
                                    <p:set>
                                      <p:cBhvr>
                                        <p:cTn id="39" dur="1" fill="hold">
                                          <p:stCondLst>
                                            <p:cond delay="0"/>
                                          </p:stCondLst>
                                        </p:cTn>
                                        <p:tgtEl>
                                          <p:spTgt spid="6146"/>
                                        </p:tgtEl>
                                        <p:attrNameLst>
                                          <p:attrName>style.visibility</p:attrName>
                                        </p:attrNameLst>
                                      </p:cBhvr>
                                      <p:to>
                                        <p:strVal val="visible"/>
                                      </p:to>
                                    </p:set>
                                    <p:animEffect transition="in" filter="wedge">
                                      <p:cBhvr>
                                        <p:cTn id="40" dur="2000"/>
                                        <p:tgtEl>
                                          <p:spTgt spid="6146"/>
                                        </p:tgtEl>
                                      </p:cBhvr>
                                    </p:animEffect>
                                  </p:childTnLst>
                                </p:cTn>
                              </p:par>
                              <p:par>
                                <p:cTn id="41" presetID="20" presetClass="entr" presetSubtype="0" fill="hold" nodeType="withEffect">
                                  <p:stCondLst>
                                    <p:cond delay="0"/>
                                  </p:stCondLst>
                                  <p:childTnLst>
                                    <p:set>
                                      <p:cBhvr>
                                        <p:cTn id="42" dur="1" fill="hold">
                                          <p:stCondLst>
                                            <p:cond delay="0"/>
                                          </p:stCondLst>
                                        </p:cTn>
                                        <p:tgtEl>
                                          <p:spTgt spid="6154"/>
                                        </p:tgtEl>
                                        <p:attrNameLst>
                                          <p:attrName>style.visibility</p:attrName>
                                        </p:attrNameLst>
                                      </p:cBhvr>
                                      <p:to>
                                        <p:strVal val="visible"/>
                                      </p:to>
                                    </p:set>
                                    <p:animEffect transition="in" filter="wedge">
                                      <p:cBhvr>
                                        <p:cTn id="43" dur="2000"/>
                                        <p:tgtEl>
                                          <p:spTgt spid="6154"/>
                                        </p:tgtEl>
                                      </p:cBhvr>
                                    </p:animEffect>
                                  </p:childTnLst>
                                </p:cTn>
                              </p:par>
                              <p:par>
                                <p:cTn id="44" presetID="20" presetClass="entr" presetSubtype="0" fill="hold" nodeType="withEffect">
                                  <p:stCondLst>
                                    <p:cond delay="0"/>
                                  </p:stCondLst>
                                  <p:childTnLst>
                                    <p:set>
                                      <p:cBhvr>
                                        <p:cTn id="45" dur="1" fill="hold">
                                          <p:stCondLst>
                                            <p:cond delay="0"/>
                                          </p:stCondLst>
                                        </p:cTn>
                                        <p:tgtEl>
                                          <p:spTgt spid="6152"/>
                                        </p:tgtEl>
                                        <p:attrNameLst>
                                          <p:attrName>style.visibility</p:attrName>
                                        </p:attrNameLst>
                                      </p:cBhvr>
                                      <p:to>
                                        <p:strVal val="visible"/>
                                      </p:to>
                                    </p:set>
                                    <p:animEffect transition="in" filter="wedge">
                                      <p:cBhvr>
                                        <p:cTn id="46" dur="20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1600" y="548680"/>
            <a:ext cx="7221488" cy="6048672"/>
          </a:xfrm>
        </p:spPr>
        <p:txBody>
          <a:bodyPr>
            <a:normAutofit fontScale="92500" lnSpcReduction="10000"/>
          </a:bodyPr>
          <a:lstStyle/>
          <a:p>
            <a:r>
              <a:rPr lang="en-US" altLang="zh-CN" b="1" dirty="0" smtClean="0"/>
              <a:t>Ministerial Level </a:t>
            </a:r>
            <a:r>
              <a:rPr lang="en-US" altLang="zh-CN" dirty="0" smtClean="0"/>
              <a:t>↓</a:t>
            </a:r>
            <a:endParaRPr lang="en-US" altLang="zh-CN" b="1" dirty="0" smtClean="0"/>
          </a:p>
          <a:p>
            <a:pPr lvl="1"/>
            <a:r>
              <a:rPr lang="en-US" altLang="zh-CN" sz="2200" dirty="0" smtClean="0">
                <a:solidFill>
                  <a:srgbClr val="336699"/>
                </a:solidFill>
              </a:rPr>
              <a:t>Project of Chinese Ministry of Education</a:t>
            </a:r>
          </a:p>
          <a:p>
            <a:pPr lvl="1"/>
            <a:r>
              <a:rPr lang="en-US" altLang="zh-CN" sz="2200" dirty="0" smtClean="0">
                <a:solidFill>
                  <a:srgbClr val="336699"/>
                </a:solidFill>
              </a:rPr>
              <a:t>Project of Ministry of Agriculture</a:t>
            </a:r>
          </a:p>
          <a:p>
            <a:pPr lvl="1"/>
            <a:r>
              <a:rPr lang="en-US" altLang="zh-CN" sz="2200" dirty="0" smtClean="0">
                <a:solidFill>
                  <a:srgbClr val="336699"/>
                </a:solidFill>
              </a:rPr>
              <a:t>Project of Ministry of Health</a:t>
            </a:r>
          </a:p>
          <a:p>
            <a:pPr lvl="1"/>
            <a:r>
              <a:rPr lang="en-US" altLang="zh-CN" sz="2200" dirty="0" smtClean="0">
                <a:solidFill>
                  <a:srgbClr val="336699"/>
                </a:solidFill>
              </a:rPr>
              <a:t>……</a:t>
            </a:r>
          </a:p>
          <a:p>
            <a:pPr lvl="1"/>
            <a:endParaRPr lang="en-US" altLang="zh-CN" sz="2400" dirty="0" smtClean="0">
              <a:solidFill>
                <a:srgbClr val="336699"/>
              </a:solidFill>
            </a:endParaRPr>
          </a:p>
          <a:p>
            <a:pPr lvl="1"/>
            <a:endParaRPr lang="en-US" altLang="zh-CN" sz="2400" dirty="0" smtClean="0">
              <a:solidFill>
                <a:srgbClr val="336699"/>
              </a:solidFill>
            </a:endParaRPr>
          </a:p>
          <a:p>
            <a:r>
              <a:rPr lang="en-US" altLang="zh-CN" dirty="0" smtClean="0"/>
              <a:t>Local Level ↓</a:t>
            </a:r>
          </a:p>
          <a:p>
            <a:pPr lvl="1"/>
            <a:r>
              <a:rPr lang="en-US" altLang="zh-CN" sz="2200" dirty="0" smtClean="0">
                <a:solidFill>
                  <a:srgbClr val="336699"/>
                </a:solidFill>
              </a:rPr>
              <a:t>Provincial projects</a:t>
            </a:r>
          </a:p>
          <a:p>
            <a:pPr lvl="1"/>
            <a:r>
              <a:rPr lang="en-US" altLang="zh-CN" sz="2200" dirty="0" smtClean="0">
                <a:solidFill>
                  <a:srgbClr val="336699"/>
                </a:solidFill>
              </a:rPr>
              <a:t>Municipal projects</a:t>
            </a:r>
          </a:p>
          <a:p>
            <a:pPr lvl="1"/>
            <a:r>
              <a:rPr lang="en-US" altLang="zh-CN" sz="2200" dirty="0" smtClean="0">
                <a:solidFill>
                  <a:srgbClr val="336699"/>
                </a:solidFill>
              </a:rPr>
              <a:t>University projects</a:t>
            </a:r>
          </a:p>
          <a:p>
            <a:pPr lvl="1"/>
            <a:r>
              <a:rPr lang="en-US" altLang="zh-CN" sz="2000" dirty="0" smtClean="0">
                <a:solidFill>
                  <a:srgbClr val="336699"/>
                </a:solidFill>
              </a:rPr>
              <a:t>……</a:t>
            </a:r>
          </a:p>
          <a:p>
            <a:r>
              <a:rPr lang="en-US" altLang="zh-CN" dirty="0" smtClean="0"/>
              <a:t>Horizontal projects →</a:t>
            </a:r>
          </a:p>
          <a:p>
            <a:pPr lvl="1"/>
            <a:r>
              <a:rPr lang="en-US" altLang="zh-CN" sz="2200" dirty="0" smtClean="0">
                <a:solidFill>
                  <a:srgbClr val="336699"/>
                </a:solidFill>
                <a:ea typeface="+mn-ea"/>
              </a:rPr>
              <a:t>Enterprise projects</a:t>
            </a:r>
          </a:p>
          <a:p>
            <a:pPr lvl="1"/>
            <a:r>
              <a:rPr lang="en-US" altLang="zh-CN" sz="2200" dirty="0" smtClean="0">
                <a:solidFill>
                  <a:srgbClr val="336699"/>
                </a:solidFill>
              </a:rPr>
              <a:t>International coordination projects</a:t>
            </a:r>
          </a:p>
          <a:p>
            <a:pPr lvl="1"/>
            <a:r>
              <a:rPr lang="en-US" altLang="zh-CN" sz="2400" dirty="0" smtClean="0">
                <a:solidFill>
                  <a:srgbClr val="336699"/>
                </a:solidFill>
              </a:rPr>
              <a:t>……</a:t>
            </a:r>
          </a:p>
          <a:p>
            <a:endParaRPr lang="en-US" altLang="zh-CN" dirty="0" smtClean="0"/>
          </a:p>
          <a:p>
            <a:endParaRPr lang="en-US" altLang="zh-CN" dirty="0" smtClean="0"/>
          </a:p>
          <a:p>
            <a:endParaRPr lang="en-US" altLang="zh-CN" b="1" dirty="0" smtClean="0"/>
          </a:p>
          <a:p>
            <a:endParaRPr lang="zh-CN" altLang="en-US" dirty="0"/>
          </a:p>
        </p:txBody>
      </p:sp>
      <p:pic>
        <p:nvPicPr>
          <p:cNvPr id="5124" name="Picture 4" descr="http://ts1.mm.bing.net/th?id=H.4896500050495248&amp;pid=1.7&amp;w=142&amp;h=145&amp;c=7&amp;rs=1"/>
          <p:cNvPicPr>
            <a:picLocks noChangeAspect="1" noChangeArrowheads="1"/>
          </p:cNvPicPr>
          <p:nvPr/>
        </p:nvPicPr>
        <p:blipFill>
          <a:blip r:embed="rId2" cstate="print"/>
          <a:srcRect/>
          <a:stretch>
            <a:fillRect/>
          </a:stretch>
        </p:blipFill>
        <p:spPr bwMode="auto">
          <a:xfrm>
            <a:off x="4860032" y="1628800"/>
            <a:ext cx="1260000" cy="1286620"/>
          </a:xfrm>
          <a:prstGeom prst="rect">
            <a:avLst/>
          </a:prstGeom>
          <a:noFill/>
        </p:spPr>
      </p:pic>
      <p:pic>
        <p:nvPicPr>
          <p:cNvPr id="5126" name="Picture 6" descr="http://ts4.mm.bing.net/th?id=H.4895280274474299&amp;pid=1.7&amp;w=156&amp;h=152&amp;c=7&amp;rs=1"/>
          <p:cNvPicPr>
            <a:picLocks noChangeAspect="1" noChangeArrowheads="1"/>
          </p:cNvPicPr>
          <p:nvPr/>
        </p:nvPicPr>
        <p:blipFill>
          <a:blip r:embed="rId3" cstate="print"/>
          <a:srcRect/>
          <a:stretch>
            <a:fillRect/>
          </a:stretch>
        </p:blipFill>
        <p:spPr bwMode="auto">
          <a:xfrm>
            <a:off x="6156176" y="332656"/>
            <a:ext cx="1485900" cy="1447801"/>
          </a:xfrm>
          <a:prstGeom prst="rect">
            <a:avLst/>
          </a:prstGeom>
          <a:noFill/>
        </p:spPr>
      </p:pic>
      <p:pic>
        <p:nvPicPr>
          <p:cNvPr id="5128" name="Picture 8" descr="http://ts2.mm.bing.net/th?id=H.4718177328366937&amp;pid=1.7&amp;w=207&amp;h=152&amp;c=7&amp;rs=1"/>
          <p:cNvPicPr>
            <a:picLocks noChangeAspect="1" noChangeArrowheads="1"/>
          </p:cNvPicPr>
          <p:nvPr/>
        </p:nvPicPr>
        <p:blipFill>
          <a:blip r:embed="rId4" cstate="print">
            <a:clrChange>
              <a:clrFrom>
                <a:srgbClr val="FDFDFD"/>
              </a:clrFrom>
              <a:clrTo>
                <a:srgbClr val="FDFDFD">
                  <a:alpha val="0"/>
                </a:srgbClr>
              </a:clrTo>
            </a:clrChange>
          </a:blip>
          <a:srcRect/>
          <a:stretch>
            <a:fillRect/>
          </a:stretch>
        </p:blipFill>
        <p:spPr bwMode="auto">
          <a:xfrm>
            <a:off x="2555776" y="1772816"/>
            <a:ext cx="1971675" cy="1447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 calcmode="lin" valueType="num">
                                      <p:cBhvr additive="base">
                                        <p:cTn id="1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 calcmode="lin" valueType="num">
                                      <p:cBhvr additive="base">
                                        <p:cTn id="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anim calcmode="lin" valueType="num">
                                      <p:cBhvr additive="base">
                                        <p:cTn id="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 calcmode="lin" valueType="num">
                                      <p:cBhvr additive="base">
                                        <p:cTn id="3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anim calcmode="lin" valueType="num">
                                      <p:cBhvr additive="base">
                                        <p:cTn id="3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anim calcmode="lin" valueType="num">
                                      <p:cBhvr additive="base">
                                        <p:cTn id="4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47664" y="764704"/>
            <a:ext cx="7211144" cy="1143000"/>
          </a:xfrm>
        </p:spPr>
        <p:txBody>
          <a:bodyPr>
            <a:normAutofit fontScale="90000"/>
          </a:bodyPr>
          <a:lstStyle/>
          <a:p>
            <a:pPr>
              <a:lnSpc>
                <a:spcPct val="150000"/>
              </a:lnSpc>
            </a:pPr>
            <a:r>
              <a:rPr lang="en-US" altLang="zh-CN" sz="2700" b="1" dirty="0" smtClean="0"/>
              <a:t>Fig. 1 R&amp;D Funding Sources in China</a:t>
            </a:r>
            <a:r>
              <a:rPr lang="en-US" altLang="zh-CN" sz="3100" dirty="0" smtClean="0"/>
              <a:t/>
            </a:r>
            <a:br>
              <a:rPr lang="en-US" altLang="zh-CN" sz="3100" dirty="0" smtClean="0"/>
            </a:br>
            <a:r>
              <a:rPr lang="zh-CN" altLang="en-US" sz="2200" b="1" dirty="0" smtClean="0"/>
              <a:t>（</a:t>
            </a:r>
            <a:r>
              <a:rPr lang="en-US" altLang="zh-CN" sz="2200" b="1" dirty="0" smtClean="0"/>
              <a:t>%</a:t>
            </a:r>
            <a:r>
              <a:rPr lang="zh-CN" altLang="en-US" sz="2200" b="1" dirty="0" smtClean="0"/>
              <a:t>）</a:t>
            </a:r>
            <a:endParaRPr lang="zh-CN" altLang="en-US" sz="3200" dirty="0"/>
          </a:p>
        </p:txBody>
      </p:sp>
      <p:graphicFrame>
        <p:nvGraphicFramePr>
          <p:cNvPr id="4" name="图表 3"/>
          <p:cNvGraphicFramePr/>
          <p:nvPr/>
        </p:nvGraphicFramePr>
        <p:xfrm>
          <a:off x="1403648" y="1844824"/>
          <a:ext cx="7560840" cy="410445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1187624" y="692696"/>
          <a:ext cx="7956376" cy="55480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nSpc>
                <a:spcPct val="150000"/>
              </a:lnSpc>
            </a:pPr>
            <a:r>
              <a:rPr lang="en-US" altLang="zh-CN" sz="2400" b="1" dirty="0" smtClean="0"/>
              <a:t>Fig 3. Six Countries’ R&amp;D Expenditure</a:t>
            </a:r>
            <a:r>
              <a:rPr lang="en-US" altLang="zh-CN" sz="2800" b="1" dirty="0" smtClean="0"/>
              <a:t/>
            </a:r>
            <a:br>
              <a:rPr lang="en-US" altLang="zh-CN" sz="2800" b="1" dirty="0" smtClean="0"/>
            </a:br>
            <a:r>
              <a:rPr lang="en-US" altLang="zh-CN" sz="2000" b="1" dirty="0" smtClean="0"/>
              <a:t>(million dollars)</a:t>
            </a:r>
            <a:endParaRPr lang="zh-CN" altLang="en-US" sz="2000" b="1" dirty="0"/>
          </a:p>
        </p:txBody>
      </p:sp>
      <p:graphicFrame>
        <p:nvGraphicFramePr>
          <p:cNvPr id="7" name="图表 6"/>
          <p:cNvGraphicFramePr/>
          <p:nvPr/>
        </p:nvGraphicFramePr>
        <p:xfrm>
          <a:off x="1583160" y="1412776"/>
          <a:ext cx="756084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03648" y="5589240"/>
            <a:ext cx="7488832" cy="584775"/>
          </a:xfrm>
          <a:prstGeom prst="rect">
            <a:avLst/>
          </a:prstGeom>
          <a:noFill/>
        </p:spPr>
        <p:txBody>
          <a:bodyPr wrap="square" rtlCol="0">
            <a:spAutoFit/>
          </a:bodyPr>
          <a:lstStyle/>
          <a:p>
            <a:r>
              <a:rPr lang="en-US" altLang="zh-CN" sz="1600" dirty="0" smtClean="0"/>
              <a:t>Source: China Main Science and Technology  Indicator Database(OECD data). http://www.sts.org.cn/tjbg/zhqk/documents/2012/201303282.htm</a:t>
            </a:r>
            <a:endParaRPr lang="zh-CN" altLang="en-US" sz="1600" dirty="0"/>
          </a:p>
        </p:txBody>
      </p:sp>
    </p:spTree>
  </p:cSld>
  <p:clrMapOvr>
    <a:masterClrMapping/>
  </p:clrMapOvr>
  <p:transition spd="slow">
    <p:wheel/>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1682</Words>
  <Application>Microsoft Office PowerPoint</Application>
  <PresentationFormat>全屏显示(4:3)</PresentationFormat>
  <Paragraphs>154</Paragraphs>
  <Slides>22</Slides>
  <Notes>7</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主题</vt:lpstr>
      <vt:lpstr>Scholarly Publishing in China: Overview and Opportunities</vt:lpstr>
      <vt:lpstr>幻灯片 2</vt:lpstr>
      <vt:lpstr>幻灯片 3</vt:lpstr>
      <vt:lpstr>R&amp;D as a Background</vt:lpstr>
      <vt:lpstr>Sources of Funding for Research in China </vt:lpstr>
      <vt:lpstr>幻灯片 6</vt:lpstr>
      <vt:lpstr>Fig. 1 R&amp;D Funding Sources in China （%）</vt:lpstr>
      <vt:lpstr>幻灯片 8</vt:lpstr>
      <vt:lpstr>Fig 3. Six Countries’ R&amp;D Expenditure (million dollars)</vt:lpstr>
      <vt:lpstr>Fig. 4  Eleven Countries’ R&amp;D Expenditure  (% of GDP)</vt:lpstr>
      <vt:lpstr>幻灯片 11</vt:lpstr>
      <vt:lpstr>Research Outputs as a Background</vt:lpstr>
      <vt:lpstr>幻灯片 13</vt:lpstr>
      <vt:lpstr>Chinese Scholarly Publishing Overview: some features</vt:lpstr>
      <vt:lpstr>幻灯片 15</vt:lpstr>
      <vt:lpstr>幻灯片 16</vt:lpstr>
      <vt:lpstr>幻灯片 17</vt:lpstr>
      <vt:lpstr>幻灯片 18</vt:lpstr>
      <vt:lpstr>幻灯片 19</vt:lpstr>
      <vt:lpstr> </vt:lpstr>
      <vt:lpstr>Trends of Chinese Scholarly Publishing</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Flora</dc:creator>
  <cp:lastModifiedBy>Flora</cp:lastModifiedBy>
  <cp:revision>118</cp:revision>
  <dcterms:created xsi:type="dcterms:W3CDTF">2013-08-05T12:34:54Z</dcterms:created>
  <dcterms:modified xsi:type="dcterms:W3CDTF">2013-08-11T03:14:13Z</dcterms:modified>
</cp:coreProperties>
</file>